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0" r:id="rId1"/>
    <p:sldMasterId id="2147483671" r:id="rId2"/>
  </p:sldMasterIdLst>
  <p:notesMasterIdLst>
    <p:notesMasterId r:id="rId2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Lst>
  <p:sldSz cx="9144000" cy="5143500" type="screen16x9"/>
  <p:notesSz cx="6858000" cy="9144000"/>
  <p:embeddedFontLst>
    <p:embeddedFont>
      <p:font typeface="Fira Sans Extra Condensed" panose="020B0603050000020004" pitchFamily="34" charset="0"/>
      <p:regular r:id="rId24"/>
      <p:bold r:id="rId25"/>
      <p:italic r:id="rId26"/>
      <p:boldItalic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79">
          <p15:clr>
            <a:srgbClr val="A4A3A4"/>
          </p15:clr>
        </p15:guide>
        <p15:guide id="2" pos="1918">
          <p15:clr>
            <a:srgbClr val="A4A3A4"/>
          </p15:clr>
        </p15:guide>
        <p15:guide id="3" pos="3837">
          <p15:clr>
            <a:srgbClr val="9AA0A6"/>
          </p15:clr>
        </p15:guide>
        <p15:guide id="4" orient="horz" pos="215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42" d="100"/>
          <a:sy n="142" d="100"/>
        </p:scale>
        <p:origin x="760" y="176"/>
      </p:cViewPr>
      <p:guideLst>
        <p:guide orient="horz" pos="1079"/>
        <p:guide pos="1918"/>
        <p:guide pos="3837"/>
        <p:guide orient="horz" pos="215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6.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bc45ee0bf9_0_1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bc45ee0bf9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0577b9890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0577b989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c95f313d56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c95f313d56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c5f11c1e9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c5f11c1e9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c95f313d56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c95f313d56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79e692713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79e692713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c5f11c1e9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c5f11c1e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c95f313d56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c95f313d5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c95f313d56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c95f313d56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c95f313d56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c95f313d56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c95f313d56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c95f313d56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c9e30425a4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c9e30425a4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ca26ea6b71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ca26ea6b7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bc45ee0bf9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bc45ee0bf9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bc45ee0bf9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bc45ee0bf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bc45ee0bf9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bc45ee0bf9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bd475040b9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bd475040b9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c95f313d56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c95f313d5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c0577b9890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c0577b989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c95f313d5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c95f313d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0" y="410050"/>
            <a:ext cx="8520600" cy="1244100"/>
          </a:xfrm>
          <a:prstGeom prst="rect">
            <a:avLst/>
          </a:prstGeom>
        </p:spPr>
        <p:txBody>
          <a:bodyPr spcFirstLastPara="1" wrap="square" lIns="91425" tIns="91425" rIns="91425" bIns="91425" anchor="b" anchorCtr="0">
            <a:noAutofit/>
          </a:bodyPr>
          <a:lstStyle>
            <a:lvl1pPr lvl="0" algn="ctr" rtl="0">
              <a:lnSpc>
                <a:spcPct val="125000"/>
              </a:lnSpc>
              <a:spcBef>
                <a:spcPts val="0"/>
              </a:spcBef>
              <a:spcAft>
                <a:spcPts val="0"/>
              </a:spcAft>
              <a:buSzPts val="5200"/>
              <a:buNone/>
              <a:defRPr sz="4600" b="1">
                <a:latin typeface="Fira Sans Extra Condensed"/>
                <a:ea typeface="Fira Sans Extra Condensed"/>
                <a:cs typeface="Fira Sans Extra Condensed"/>
                <a:sym typeface="Fira Sans Extra Condense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1462525"/>
            <a:ext cx="8520600" cy="45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dk1"/>
                </a:solidFill>
                <a:latin typeface="Roboto"/>
                <a:ea typeface="Roboto"/>
                <a:cs typeface="Roboto"/>
                <a:sym typeface="Roboto"/>
              </a:defRPr>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9" name="Google Shape;59;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3" name="Google Shape;63;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4"/>
        <p:cNvGrpSpPr/>
        <p:nvPr/>
      </p:nvGrpSpPr>
      <p:grpSpPr>
        <a:xfrm>
          <a:off x="0" y="0"/>
          <a:ext cx="0" cy="0"/>
          <a:chOff x="0" y="0"/>
          <a:chExt cx="0" cy="0"/>
        </a:xfrm>
      </p:grpSpPr>
      <p:sp>
        <p:nvSpPr>
          <p:cNvPr id="65" name="Google Shape;65;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7" name="Google Shape;67;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Google Shape;68;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9"/>
        <p:cNvGrpSpPr/>
        <p:nvPr/>
      </p:nvGrpSpPr>
      <p:grpSpPr>
        <a:xfrm>
          <a:off x="0" y="0"/>
          <a:ext cx="0" cy="0"/>
          <a:chOff x="0" y="0"/>
          <a:chExt cx="0" cy="0"/>
        </a:xfrm>
      </p:grpSpPr>
      <p:sp>
        <p:nvSpPr>
          <p:cNvPr id="70" name="Google Shape;70;p18"/>
          <p:cNvSpPr txBox="1">
            <a:spLocks noGrp="1"/>
          </p:cNvSpPr>
          <p:nvPr>
            <p:ph type="title"/>
          </p:nvPr>
        </p:nvSpPr>
        <p:spPr>
          <a:xfrm>
            <a:off x="457200" y="292625"/>
            <a:ext cx="8219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b="1">
                <a:latin typeface="Fira Sans Extra Condensed"/>
                <a:ea typeface="Fira Sans Extra Condensed"/>
                <a:cs typeface="Fira Sans Extra Condensed"/>
                <a:sym typeface="Fira Sans Extra Condense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 name="Google Shape;71;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2"/>
        <p:cNvGrpSpPr/>
        <p:nvPr/>
      </p:nvGrpSpPr>
      <p:grpSpPr>
        <a:xfrm>
          <a:off x="0" y="0"/>
          <a:ext cx="0" cy="0"/>
          <a:chOff x="0" y="0"/>
          <a:chExt cx="0" cy="0"/>
        </a:xfrm>
      </p:grpSpPr>
      <p:sp>
        <p:nvSpPr>
          <p:cNvPr id="73" name="Google Shape;73;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5" name="Google Shape;75;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8" name="Google Shape;7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1" name="Google Shape;81;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2" name="Google Shape;82;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3" name="Google Shape;83;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4"/>
        <p:cNvGrpSpPr/>
        <p:nvPr/>
      </p:nvGrpSpPr>
      <p:grpSpPr>
        <a:xfrm>
          <a:off x="0" y="0"/>
          <a:ext cx="0" cy="0"/>
          <a:chOff x="0" y="0"/>
          <a:chExt cx="0" cy="0"/>
        </a:xfrm>
      </p:grpSpPr>
      <p:sp>
        <p:nvSpPr>
          <p:cNvPr id="85" name="Google Shape;85;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86" name="Google Shape;86;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7"/>
        <p:cNvGrpSpPr/>
        <p:nvPr/>
      </p:nvGrpSpPr>
      <p:grpSpPr>
        <a:xfrm>
          <a:off x="0" y="0"/>
          <a:ext cx="0" cy="0"/>
          <a:chOff x="0" y="0"/>
          <a:chExt cx="0" cy="0"/>
        </a:xfrm>
      </p:grpSpPr>
      <p:sp>
        <p:nvSpPr>
          <p:cNvPr id="88" name="Google Shape;88;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9" name="Google Shape;89;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0" name="Google Shape;90;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1"/>
        <p:cNvGrpSpPr/>
        <p:nvPr/>
      </p:nvGrpSpPr>
      <p:grpSpPr>
        <a:xfrm>
          <a:off x="0" y="0"/>
          <a:ext cx="0" cy="0"/>
          <a:chOff x="0" y="0"/>
          <a:chExt cx="0" cy="0"/>
        </a:xfrm>
      </p:grpSpPr>
      <p:sp>
        <p:nvSpPr>
          <p:cNvPr id="92" name="Google Shape;92;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6"/>
        <p:cNvGrpSpPr/>
        <p:nvPr/>
      </p:nvGrpSpPr>
      <p:grpSpPr>
        <a:xfrm>
          <a:off x="0" y="0"/>
          <a:ext cx="0" cy="0"/>
          <a:chOff x="0" y="0"/>
          <a:chExt cx="0" cy="0"/>
        </a:xfrm>
      </p:grpSpPr>
      <p:grpSp>
        <p:nvGrpSpPr>
          <p:cNvPr id="97" name="Google Shape;97;p25"/>
          <p:cNvGrpSpPr/>
          <p:nvPr/>
        </p:nvGrpSpPr>
        <p:grpSpPr>
          <a:xfrm>
            <a:off x="1507351" y="2344560"/>
            <a:ext cx="6414352" cy="2834208"/>
            <a:chOff x="1474575" y="2281675"/>
            <a:chExt cx="6129338" cy="3064671"/>
          </a:xfrm>
        </p:grpSpPr>
        <p:sp>
          <p:nvSpPr>
            <p:cNvPr id="98" name="Google Shape;98;p25"/>
            <p:cNvSpPr/>
            <p:nvPr/>
          </p:nvSpPr>
          <p:spPr>
            <a:xfrm>
              <a:off x="1474575" y="3544356"/>
              <a:ext cx="1576116" cy="1801990"/>
            </a:xfrm>
            <a:custGeom>
              <a:avLst/>
              <a:gdLst/>
              <a:ahLst/>
              <a:cxnLst/>
              <a:rect l="l" t="t" r="r" b="b"/>
              <a:pathLst>
                <a:path w="34310" h="39227" extrusionOk="0">
                  <a:moveTo>
                    <a:pt x="12755" y="1"/>
                  </a:moveTo>
                  <a:cubicBezTo>
                    <a:pt x="4437" y="11388"/>
                    <a:pt x="0" y="25141"/>
                    <a:pt x="0" y="39227"/>
                  </a:cubicBezTo>
                  <a:lnTo>
                    <a:pt x="26656" y="39227"/>
                  </a:lnTo>
                  <a:cubicBezTo>
                    <a:pt x="26619" y="30761"/>
                    <a:pt x="29318" y="22479"/>
                    <a:pt x="34309" y="15640"/>
                  </a:cubicBezTo>
                  <a:lnTo>
                    <a:pt x="12755" y="1"/>
                  </a:lnTo>
                  <a:close/>
                </a:path>
              </a:pathLst>
            </a:custGeom>
            <a:solidFill>
              <a:srgbClr val="ED6061"/>
            </a:solidFill>
            <a:ln w="9525" cap="flat" cmpd="sng">
              <a:solidFill>
                <a:srgbClr val="ED60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5"/>
            <p:cNvSpPr/>
            <p:nvPr/>
          </p:nvSpPr>
          <p:spPr>
            <a:xfrm>
              <a:off x="6027797" y="3544356"/>
              <a:ext cx="1576116" cy="1801990"/>
            </a:xfrm>
            <a:custGeom>
              <a:avLst/>
              <a:gdLst/>
              <a:ahLst/>
              <a:cxnLst/>
              <a:rect l="l" t="t" r="r" b="b"/>
              <a:pathLst>
                <a:path w="34310" h="39227" extrusionOk="0">
                  <a:moveTo>
                    <a:pt x="21555" y="1"/>
                  </a:moveTo>
                  <a:lnTo>
                    <a:pt x="1" y="15640"/>
                  </a:lnTo>
                  <a:cubicBezTo>
                    <a:pt x="4992" y="22479"/>
                    <a:pt x="7691" y="30761"/>
                    <a:pt x="7691" y="39227"/>
                  </a:cubicBezTo>
                  <a:lnTo>
                    <a:pt x="34310" y="39227"/>
                  </a:lnTo>
                  <a:cubicBezTo>
                    <a:pt x="34310" y="25141"/>
                    <a:pt x="29873" y="11388"/>
                    <a:pt x="21555" y="1"/>
                  </a:cubicBezTo>
                  <a:close/>
                </a:path>
              </a:pathLst>
            </a:custGeom>
            <a:solidFill>
              <a:srgbClr val="7DEC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5"/>
            <p:cNvSpPr/>
            <p:nvPr/>
          </p:nvSpPr>
          <p:spPr>
            <a:xfrm>
              <a:off x="2060506" y="2431982"/>
              <a:ext cx="1910678" cy="1830839"/>
            </a:xfrm>
            <a:custGeom>
              <a:avLst/>
              <a:gdLst/>
              <a:ahLst/>
              <a:cxnLst/>
              <a:rect l="l" t="t" r="r" b="b"/>
              <a:pathLst>
                <a:path w="41593" h="39855" extrusionOk="0">
                  <a:moveTo>
                    <a:pt x="33348" y="0"/>
                  </a:moveTo>
                  <a:cubicBezTo>
                    <a:pt x="19965" y="4363"/>
                    <a:pt x="8282" y="12829"/>
                    <a:pt x="0" y="24216"/>
                  </a:cubicBezTo>
                  <a:lnTo>
                    <a:pt x="21554" y="39855"/>
                  </a:lnTo>
                  <a:cubicBezTo>
                    <a:pt x="26508" y="33015"/>
                    <a:pt x="33533" y="27913"/>
                    <a:pt x="41592" y="25325"/>
                  </a:cubicBezTo>
                  <a:lnTo>
                    <a:pt x="33348" y="0"/>
                  </a:lnTo>
                  <a:close/>
                </a:path>
              </a:pathLst>
            </a:custGeom>
            <a:solidFill>
              <a:srgbClr val="F28E29"/>
            </a:solidFill>
            <a:ln w="9525" cap="flat" cmpd="sng">
              <a:solidFill>
                <a:srgbClr val="F28E2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5"/>
            <p:cNvSpPr/>
            <p:nvPr/>
          </p:nvSpPr>
          <p:spPr>
            <a:xfrm>
              <a:off x="3592380" y="2281675"/>
              <a:ext cx="1893727" cy="1313721"/>
            </a:xfrm>
            <a:custGeom>
              <a:avLst/>
              <a:gdLst/>
              <a:ahLst/>
              <a:cxnLst/>
              <a:rect l="l" t="t" r="r" b="b"/>
              <a:pathLst>
                <a:path w="41224" h="28598" extrusionOk="0">
                  <a:moveTo>
                    <a:pt x="20612" y="0"/>
                  </a:moveTo>
                  <a:cubicBezTo>
                    <a:pt x="13652" y="0"/>
                    <a:pt x="6693" y="1091"/>
                    <a:pt x="1" y="3272"/>
                  </a:cubicBezTo>
                  <a:lnTo>
                    <a:pt x="8245" y="28597"/>
                  </a:lnTo>
                  <a:cubicBezTo>
                    <a:pt x="12238" y="27266"/>
                    <a:pt x="16416" y="26638"/>
                    <a:pt x="20631" y="26638"/>
                  </a:cubicBezTo>
                  <a:cubicBezTo>
                    <a:pt x="24808" y="26638"/>
                    <a:pt x="28986" y="27266"/>
                    <a:pt x="33016" y="28597"/>
                  </a:cubicBezTo>
                  <a:lnTo>
                    <a:pt x="41223" y="3272"/>
                  </a:lnTo>
                  <a:cubicBezTo>
                    <a:pt x="34532" y="1091"/>
                    <a:pt x="27572" y="0"/>
                    <a:pt x="20612" y="0"/>
                  </a:cubicBezTo>
                  <a:close/>
                </a:path>
              </a:pathLst>
            </a:custGeom>
            <a:solidFill>
              <a:srgbClr val="FFC9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5"/>
            <p:cNvSpPr/>
            <p:nvPr/>
          </p:nvSpPr>
          <p:spPr>
            <a:xfrm>
              <a:off x="5109003" y="2430282"/>
              <a:ext cx="1908979" cy="1834238"/>
            </a:xfrm>
            <a:custGeom>
              <a:avLst/>
              <a:gdLst/>
              <a:ahLst/>
              <a:cxnLst/>
              <a:rect l="l" t="t" r="r" b="b"/>
              <a:pathLst>
                <a:path w="41556" h="39929" extrusionOk="0">
                  <a:moveTo>
                    <a:pt x="8208" y="0"/>
                  </a:moveTo>
                  <a:lnTo>
                    <a:pt x="1" y="25325"/>
                  </a:lnTo>
                  <a:cubicBezTo>
                    <a:pt x="8023" y="27950"/>
                    <a:pt x="15048" y="33052"/>
                    <a:pt x="20002" y="39929"/>
                  </a:cubicBezTo>
                  <a:lnTo>
                    <a:pt x="41556" y="24253"/>
                  </a:lnTo>
                  <a:cubicBezTo>
                    <a:pt x="33274" y="12866"/>
                    <a:pt x="21592" y="4363"/>
                    <a:pt x="8208" y="0"/>
                  </a:cubicBezTo>
                  <a:close/>
                </a:path>
              </a:pathLst>
            </a:custGeom>
            <a:solidFill>
              <a:srgbClr val="5DD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25"/>
          <p:cNvSpPr txBox="1">
            <a:spLocks noGrp="1"/>
          </p:cNvSpPr>
          <p:nvPr>
            <p:ph type="ctrTitle"/>
          </p:nvPr>
        </p:nvSpPr>
        <p:spPr>
          <a:xfrm>
            <a:off x="311700" y="410050"/>
            <a:ext cx="8520600" cy="124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a:p>
            <a:pPr marL="0" lvl="0" indent="0" algn="ctr" rtl="0">
              <a:spcBef>
                <a:spcPts val="0"/>
              </a:spcBef>
              <a:spcAft>
                <a:spcPts val="0"/>
              </a:spcAft>
              <a:buNone/>
            </a:pPr>
            <a:r>
              <a:rPr lang="ja" sz="3800"/>
              <a:t>クラウドソーシングを用いた感情分析</a:t>
            </a:r>
            <a:endParaRPr sz="3800"/>
          </a:p>
        </p:txBody>
      </p:sp>
      <p:sp>
        <p:nvSpPr>
          <p:cNvPr id="104" name="Google Shape;104;p25"/>
          <p:cNvSpPr txBox="1">
            <a:spLocks noGrp="1"/>
          </p:cNvSpPr>
          <p:nvPr>
            <p:ph type="subTitle" idx="1"/>
          </p:nvPr>
        </p:nvSpPr>
        <p:spPr>
          <a:xfrm>
            <a:off x="311700" y="1844675"/>
            <a:ext cx="8520600" cy="450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ja"/>
              <a:t>2021/03/23  渡邉真悟</a:t>
            </a:r>
            <a:endParaRPr/>
          </a:p>
        </p:txBody>
      </p:sp>
      <p:sp>
        <p:nvSpPr>
          <p:cNvPr id="105" name="Google Shape;105;p25"/>
          <p:cNvSpPr/>
          <p:nvPr/>
        </p:nvSpPr>
        <p:spPr>
          <a:xfrm flipH="1">
            <a:off x="3449964" y="4052013"/>
            <a:ext cx="2244111" cy="1123704"/>
          </a:xfrm>
          <a:custGeom>
            <a:avLst/>
            <a:gdLst/>
            <a:ahLst/>
            <a:cxnLst/>
            <a:rect l="l" t="t" r="r" b="b"/>
            <a:pathLst>
              <a:path w="24751" h="12393" extrusionOk="0">
                <a:moveTo>
                  <a:pt x="12393" y="0"/>
                </a:moveTo>
                <a:cubicBezTo>
                  <a:pt x="5528" y="0"/>
                  <a:pt x="0" y="5563"/>
                  <a:pt x="0" y="12393"/>
                </a:cubicBezTo>
                <a:lnTo>
                  <a:pt x="24750" y="12393"/>
                </a:lnTo>
                <a:cubicBezTo>
                  <a:pt x="24750" y="5563"/>
                  <a:pt x="19223" y="0"/>
                  <a:pt x="123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5"/>
          <p:cNvSpPr/>
          <p:nvPr/>
        </p:nvSpPr>
        <p:spPr>
          <a:xfrm rot="3534427">
            <a:off x="4900272" y="2981736"/>
            <a:ext cx="1163519" cy="2436963"/>
          </a:xfrm>
          <a:custGeom>
            <a:avLst/>
            <a:gdLst/>
            <a:ahLst/>
            <a:cxnLst/>
            <a:rect l="l" t="t" r="r" b="b"/>
            <a:pathLst>
              <a:path w="13238" h="32986" extrusionOk="0">
                <a:moveTo>
                  <a:pt x="0" y="1"/>
                </a:moveTo>
                <a:lnTo>
                  <a:pt x="7429" y="28764"/>
                </a:lnTo>
                <a:cubicBezTo>
                  <a:pt x="7006" y="29469"/>
                  <a:pt x="6936" y="30314"/>
                  <a:pt x="7182" y="31053"/>
                </a:cubicBezTo>
                <a:cubicBezTo>
                  <a:pt x="7584" y="32281"/>
                  <a:pt x="8695" y="32986"/>
                  <a:pt x="9840" y="32986"/>
                </a:cubicBezTo>
                <a:cubicBezTo>
                  <a:pt x="10500" y="32986"/>
                  <a:pt x="11171" y="32752"/>
                  <a:pt x="11724" y="32250"/>
                </a:cubicBezTo>
                <a:cubicBezTo>
                  <a:pt x="13238" y="30912"/>
                  <a:pt x="12815" y="28448"/>
                  <a:pt x="10949" y="27638"/>
                </a:cubicBezTo>
                <a:lnTo>
                  <a:pt x="10985" y="2763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25"/>
          <p:cNvGrpSpPr/>
          <p:nvPr/>
        </p:nvGrpSpPr>
        <p:grpSpPr>
          <a:xfrm>
            <a:off x="4425987" y="2625749"/>
            <a:ext cx="577378" cy="510234"/>
            <a:chOff x="12105986" y="2871809"/>
            <a:chExt cx="551723" cy="551723"/>
          </a:xfrm>
        </p:grpSpPr>
        <p:sp>
          <p:nvSpPr>
            <p:cNvPr id="108" name="Google Shape;108;p25"/>
            <p:cNvSpPr/>
            <p:nvPr/>
          </p:nvSpPr>
          <p:spPr>
            <a:xfrm>
              <a:off x="12105986" y="2871809"/>
              <a:ext cx="551723" cy="551723"/>
            </a:xfrm>
            <a:custGeom>
              <a:avLst/>
              <a:gdLst/>
              <a:ahLst/>
              <a:cxnLst/>
              <a:rect l="l" t="t" r="r" b="b"/>
              <a:pathLst>
                <a:path w="25104" h="25104" extrusionOk="0">
                  <a:moveTo>
                    <a:pt x="12534" y="1"/>
                  </a:moveTo>
                  <a:cubicBezTo>
                    <a:pt x="5634" y="1"/>
                    <a:pt x="1" y="5599"/>
                    <a:pt x="1" y="12534"/>
                  </a:cubicBezTo>
                  <a:cubicBezTo>
                    <a:pt x="1" y="19470"/>
                    <a:pt x="5634" y="25103"/>
                    <a:pt x="12534" y="25103"/>
                  </a:cubicBezTo>
                  <a:cubicBezTo>
                    <a:pt x="19470" y="25103"/>
                    <a:pt x="25103" y="19470"/>
                    <a:pt x="25103" y="12534"/>
                  </a:cubicBezTo>
                  <a:cubicBezTo>
                    <a:pt x="25103" y="5599"/>
                    <a:pt x="19470" y="1"/>
                    <a:pt x="12534" y="1"/>
                  </a:cubicBezTo>
                  <a:close/>
                </a:path>
              </a:pathLst>
            </a:custGeom>
            <a:solidFill>
              <a:srgbClr val="FFC924"/>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5"/>
            <p:cNvSpPr/>
            <p:nvPr/>
          </p:nvSpPr>
          <p:spPr>
            <a:xfrm>
              <a:off x="12269259" y="3044359"/>
              <a:ext cx="64240" cy="64240"/>
            </a:xfrm>
            <a:custGeom>
              <a:avLst/>
              <a:gdLst/>
              <a:ahLst/>
              <a:cxnLst/>
              <a:rect l="l" t="t" r="r" b="b"/>
              <a:pathLst>
                <a:path w="2923" h="2923" extrusionOk="0">
                  <a:moveTo>
                    <a:pt x="1444" y="1"/>
                  </a:moveTo>
                  <a:cubicBezTo>
                    <a:pt x="634" y="1"/>
                    <a:pt x="0" y="670"/>
                    <a:pt x="0" y="1479"/>
                  </a:cubicBezTo>
                  <a:cubicBezTo>
                    <a:pt x="0" y="2289"/>
                    <a:pt x="634" y="2923"/>
                    <a:pt x="1444" y="2923"/>
                  </a:cubicBezTo>
                  <a:cubicBezTo>
                    <a:pt x="2254" y="2923"/>
                    <a:pt x="2923" y="2289"/>
                    <a:pt x="2923" y="1479"/>
                  </a:cubicBezTo>
                  <a:cubicBezTo>
                    <a:pt x="2923" y="670"/>
                    <a:pt x="2254" y="1"/>
                    <a:pt x="14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5"/>
            <p:cNvSpPr/>
            <p:nvPr/>
          </p:nvSpPr>
          <p:spPr>
            <a:xfrm>
              <a:off x="12430203" y="3044359"/>
              <a:ext cx="64240" cy="64240"/>
            </a:xfrm>
            <a:custGeom>
              <a:avLst/>
              <a:gdLst/>
              <a:ahLst/>
              <a:cxnLst/>
              <a:rect l="l" t="t" r="r" b="b"/>
              <a:pathLst>
                <a:path w="2923" h="2923" extrusionOk="0">
                  <a:moveTo>
                    <a:pt x="1479" y="1"/>
                  </a:moveTo>
                  <a:cubicBezTo>
                    <a:pt x="669" y="1"/>
                    <a:pt x="0" y="670"/>
                    <a:pt x="0" y="1479"/>
                  </a:cubicBezTo>
                  <a:cubicBezTo>
                    <a:pt x="0" y="2289"/>
                    <a:pt x="669" y="2923"/>
                    <a:pt x="1479" y="2923"/>
                  </a:cubicBezTo>
                  <a:cubicBezTo>
                    <a:pt x="2289" y="2923"/>
                    <a:pt x="2923" y="2289"/>
                    <a:pt x="2923" y="1479"/>
                  </a:cubicBezTo>
                  <a:cubicBezTo>
                    <a:pt x="2923" y="670"/>
                    <a:pt x="2289" y="1"/>
                    <a:pt x="14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5"/>
            <p:cNvSpPr/>
            <p:nvPr/>
          </p:nvSpPr>
          <p:spPr>
            <a:xfrm>
              <a:off x="12217414" y="3196030"/>
              <a:ext cx="328871" cy="28637"/>
            </a:xfrm>
            <a:custGeom>
              <a:avLst/>
              <a:gdLst/>
              <a:ahLst/>
              <a:cxnLst/>
              <a:rect l="l" t="t" r="r" b="b"/>
              <a:pathLst>
                <a:path w="14964" h="1303" extrusionOk="0">
                  <a:moveTo>
                    <a:pt x="881" y="0"/>
                  </a:moveTo>
                  <a:cubicBezTo>
                    <a:pt x="1" y="0"/>
                    <a:pt x="1" y="1303"/>
                    <a:pt x="881" y="1303"/>
                  </a:cubicBezTo>
                  <a:lnTo>
                    <a:pt x="14083" y="1303"/>
                  </a:lnTo>
                  <a:cubicBezTo>
                    <a:pt x="14963" y="1303"/>
                    <a:pt x="14963" y="0"/>
                    <a:pt x="140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25"/>
          <p:cNvGrpSpPr/>
          <p:nvPr/>
        </p:nvGrpSpPr>
        <p:grpSpPr>
          <a:xfrm>
            <a:off x="6885020" y="4254470"/>
            <a:ext cx="576550" cy="510234"/>
            <a:chOff x="12106382" y="1462525"/>
            <a:chExt cx="550932" cy="551723"/>
          </a:xfrm>
        </p:grpSpPr>
        <p:sp>
          <p:nvSpPr>
            <p:cNvPr id="113" name="Google Shape;113;p25"/>
            <p:cNvSpPr/>
            <p:nvPr/>
          </p:nvSpPr>
          <p:spPr>
            <a:xfrm>
              <a:off x="12106382" y="1462525"/>
              <a:ext cx="550932" cy="551723"/>
            </a:xfrm>
            <a:custGeom>
              <a:avLst/>
              <a:gdLst/>
              <a:ahLst/>
              <a:cxnLst/>
              <a:rect l="l" t="t" r="r" b="b"/>
              <a:pathLst>
                <a:path w="25068" h="25104" extrusionOk="0">
                  <a:moveTo>
                    <a:pt x="12534" y="1"/>
                  </a:moveTo>
                  <a:cubicBezTo>
                    <a:pt x="5598" y="1"/>
                    <a:pt x="1" y="5599"/>
                    <a:pt x="1" y="12534"/>
                  </a:cubicBezTo>
                  <a:cubicBezTo>
                    <a:pt x="1" y="19470"/>
                    <a:pt x="5598" y="25103"/>
                    <a:pt x="12534" y="25103"/>
                  </a:cubicBezTo>
                  <a:cubicBezTo>
                    <a:pt x="19470" y="25103"/>
                    <a:pt x="25068" y="19470"/>
                    <a:pt x="25068" y="12534"/>
                  </a:cubicBezTo>
                  <a:cubicBezTo>
                    <a:pt x="25068" y="5599"/>
                    <a:pt x="19470" y="1"/>
                    <a:pt x="12534" y="1"/>
                  </a:cubicBezTo>
                  <a:close/>
                </a:path>
              </a:pathLst>
            </a:custGeom>
            <a:solidFill>
              <a:srgbClr val="7DECE5"/>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5"/>
            <p:cNvSpPr/>
            <p:nvPr/>
          </p:nvSpPr>
          <p:spPr>
            <a:xfrm>
              <a:off x="12224776" y="1753230"/>
              <a:ext cx="315421" cy="128700"/>
            </a:xfrm>
            <a:custGeom>
              <a:avLst/>
              <a:gdLst/>
              <a:ahLst/>
              <a:cxnLst/>
              <a:rect l="l" t="t" r="r" b="b"/>
              <a:pathLst>
                <a:path w="14352" h="5856" extrusionOk="0">
                  <a:moveTo>
                    <a:pt x="830" y="0"/>
                  </a:moveTo>
                  <a:cubicBezTo>
                    <a:pt x="416" y="0"/>
                    <a:pt x="0" y="363"/>
                    <a:pt x="176" y="892"/>
                  </a:cubicBezTo>
                  <a:cubicBezTo>
                    <a:pt x="1232" y="3849"/>
                    <a:pt x="4049" y="5856"/>
                    <a:pt x="7182" y="5856"/>
                  </a:cubicBezTo>
                  <a:cubicBezTo>
                    <a:pt x="10316" y="5856"/>
                    <a:pt x="13097" y="3884"/>
                    <a:pt x="14153" y="927"/>
                  </a:cubicBezTo>
                  <a:cubicBezTo>
                    <a:pt x="14351" y="398"/>
                    <a:pt x="13930" y="35"/>
                    <a:pt x="13518" y="35"/>
                  </a:cubicBezTo>
                  <a:cubicBezTo>
                    <a:pt x="13271" y="35"/>
                    <a:pt x="13027" y="166"/>
                    <a:pt x="12921" y="469"/>
                  </a:cubicBezTo>
                  <a:cubicBezTo>
                    <a:pt x="11956" y="3171"/>
                    <a:pt x="9566" y="4518"/>
                    <a:pt x="7179" y="4518"/>
                  </a:cubicBezTo>
                  <a:cubicBezTo>
                    <a:pt x="4777" y="4518"/>
                    <a:pt x="2380" y="3154"/>
                    <a:pt x="1444" y="434"/>
                  </a:cubicBezTo>
                  <a:cubicBezTo>
                    <a:pt x="1325" y="130"/>
                    <a:pt x="1078" y="0"/>
                    <a:pt x="8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5"/>
            <p:cNvSpPr/>
            <p:nvPr/>
          </p:nvSpPr>
          <p:spPr>
            <a:xfrm>
              <a:off x="12269655" y="1635075"/>
              <a:ext cx="64240" cy="64240"/>
            </a:xfrm>
            <a:custGeom>
              <a:avLst/>
              <a:gdLst/>
              <a:ahLst/>
              <a:cxnLst/>
              <a:rect l="l" t="t" r="r" b="b"/>
              <a:pathLst>
                <a:path w="2923" h="2923" extrusionOk="0">
                  <a:moveTo>
                    <a:pt x="1444" y="1"/>
                  </a:moveTo>
                  <a:cubicBezTo>
                    <a:pt x="634" y="1"/>
                    <a:pt x="0" y="670"/>
                    <a:pt x="0" y="1479"/>
                  </a:cubicBezTo>
                  <a:cubicBezTo>
                    <a:pt x="0" y="2289"/>
                    <a:pt x="634" y="2923"/>
                    <a:pt x="1444" y="2923"/>
                  </a:cubicBezTo>
                  <a:cubicBezTo>
                    <a:pt x="2253" y="2923"/>
                    <a:pt x="2922" y="2289"/>
                    <a:pt x="2922" y="1479"/>
                  </a:cubicBezTo>
                  <a:cubicBezTo>
                    <a:pt x="2922" y="670"/>
                    <a:pt x="2253" y="1"/>
                    <a:pt x="14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5"/>
            <p:cNvSpPr/>
            <p:nvPr/>
          </p:nvSpPr>
          <p:spPr>
            <a:xfrm>
              <a:off x="12430598" y="1635075"/>
              <a:ext cx="64240" cy="64240"/>
            </a:xfrm>
            <a:custGeom>
              <a:avLst/>
              <a:gdLst/>
              <a:ahLst/>
              <a:cxnLst/>
              <a:rect l="l" t="t" r="r" b="b"/>
              <a:pathLst>
                <a:path w="2923" h="2923" extrusionOk="0">
                  <a:moveTo>
                    <a:pt x="1479" y="1"/>
                  </a:moveTo>
                  <a:cubicBezTo>
                    <a:pt x="669" y="1"/>
                    <a:pt x="0" y="670"/>
                    <a:pt x="0" y="1479"/>
                  </a:cubicBezTo>
                  <a:cubicBezTo>
                    <a:pt x="0" y="2289"/>
                    <a:pt x="669" y="2923"/>
                    <a:pt x="1479" y="2923"/>
                  </a:cubicBezTo>
                  <a:cubicBezTo>
                    <a:pt x="2253" y="2923"/>
                    <a:pt x="2922" y="2289"/>
                    <a:pt x="2922" y="1479"/>
                  </a:cubicBezTo>
                  <a:cubicBezTo>
                    <a:pt x="2922" y="670"/>
                    <a:pt x="2253" y="1"/>
                    <a:pt x="14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25"/>
          <p:cNvGrpSpPr/>
          <p:nvPr/>
        </p:nvGrpSpPr>
        <p:grpSpPr>
          <a:xfrm>
            <a:off x="1899740" y="4254640"/>
            <a:ext cx="644583" cy="509807"/>
            <a:chOff x="12073863" y="4281048"/>
            <a:chExt cx="615941" cy="551262"/>
          </a:xfrm>
        </p:grpSpPr>
        <p:sp>
          <p:nvSpPr>
            <p:cNvPr id="118" name="Google Shape;118;p25"/>
            <p:cNvSpPr/>
            <p:nvPr/>
          </p:nvSpPr>
          <p:spPr>
            <a:xfrm>
              <a:off x="12073863" y="4281048"/>
              <a:ext cx="615941" cy="551262"/>
            </a:xfrm>
            <a:custGeom>
              <a:avLst/>
              <a:gdLst/>
              <a:ahLst/>
              <a:cxnLst/>
              <a:rect l="l" t="t" r="r" b="b"/>
              <a:pathLst>
                <a:path w="28026" h="25083" extrusionOk="0">
                  <a:moveTo>
                    <a:pt x="14011" y="1"/>
                  </a:moveTo>
                  <a:cubicBezTo>
                    <a:pt x="10508" y="1"/>
                    <a:pt x="7022" y="1460"/>
                    <a:pt x="4542" y="4305"/>
                  </a:cubicBezTo>
                  <a:cubicBezTo>
                    <a:pt x="1" y="9551"/>
                    <a:pt x="564" y="17472"/>
                    <a:pt x="5774" y="22014"/>
                  </a:cubicBezTo>
                  <a:cubicBezTo>
                    <a:pt x="8153" y="24073"/>
                    <a:pt x="11081" y="25082"/>
                    <a:pt x="13994" y="25082"/>
                  </a:cubicBezTo>
                  <a:cubicBezTo>
                    <a:pt x="17508" y="25082"/>
                    <a:pt x="21001" y="23614"/>
                    <a:pt x="23483" y="20746"/>
                  </a:cubicBezTo>
                  <a:cubicBezTo>
                    <a:pt x="28025" y="15536"/>
                    <a:pt x="27462" y="7614"/>
                    <a:pt x="22216" y="3072"/>
                  </a:cubicBezTo>
                  <a:cubicBezTo>
                    <a:pt x="19850" y="1010"/>
                    <a:pt x="16925" y="1"/>
                    <a:pt x="14011" y="1"/>
                  </a:cubicBezTo>
                  <a:close/>
                </a:path>
              </a:pathLst>
            </a:custGeom>
            <a:solidFill>
              <a:srgbClr val="ED606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5"/>
            <p:cNvSpPr/>
            <p:nvPr/>
          </p:nvSpPr>
          <p:spPr>
            <a:xfrm>
              <a:off x="12224740" y="4547423"/>
              <a:ext cx="315443" cy="127953"/>
            </a:xfrm>
            <a:custGeom>
              <a:avLst/>
              <a:gdLst/>
              <a:ahLst/>
              <a:cxnLst/>
              <a:rect l="l" t="t" r="r" b="b"/>
              <a:pathLst>
                <a:path w="14353" h="5822" extrusionOk="0">
                  <a:moveTo>
                    <a:pt x="7195" y="0"/>
                  </a:moveTo>
                  <a:cubicBezTo>
                    <a:pt x="7167" y="0"/>
                    <a:pt x="7140" y="0"/>
                    <a:pt x="7113" y="1"/>
                  </a:cubicBezTo>
                  <a:cubicBezTo>
                    <a:pt x="4014" y="36"/>
                    <a:pt x="1233" y="2007"/>
                    <a:pt x="177" y="4930"/>
                  </a:cubicBezTo>
                  <a:cubicBezTo>
                    <a:pt x="1" y="5458"/>
                    <a:pt x="417" y="5821"/>
                    <a:pt x="830" y="5821"/>
                  </a:cubicBezTo>
                  <a:cubicBezTo>
                    <a:pt x="1078" y="5821"/>
                    <a:pt x="1326" y="5691"/>
                    <a:pt x="1444" y="5387"/>
                  </a:cubicBezTo>
                  <a:cubicBezTo>
                    <a:pt x="2395" y="2676"/>
                    <a:pt x="4789" y="1321"/>
                    <a:pt x="7183" y="1321"/>
                  </a:cubicBezTo>
                  <a:cubicBezTo>
                    <a:pt x="9577" y="1321"/>
                    <a:pt x="11971" y="2676"/>
                    <a:pt x="12922" y="5387"/>
                  </a:cubicBezTo>
                  <a:cubicBezTo>
                    <a:pt x="13027" y="5691"/>
                    <a:pt x="13271" y="5821"/>
                    <a:pt x="13518" y="5821"/>
                  </a:cubicBezTo>
                  <a:cubicBezTo>
                    <a:pt x="13931" y="5821"/>
                    <a:pt x="14352" y="5458"/>
                    <a:pt x="14154" y="4930"/>
                  </a:cubicBezTo>
                  <a:cubicBezTo>
                    <a:pt x="13107" y="1998"/>
                    <a:pt x="10330" y="0"/>
                    <a:pt x="7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5"/>
            <p:cNvSpPr/>
            <p:nvPr/>
          </p:nvSpPr>
          <p:spPr>
            <a:xfrm>
              <a:off x="12268850" y="4449158"/>
              <a:ext cx="64240" cy="64240"/>
            </a:xfrm>
            <a:custGeom>
              <a:avLst/>
              <a:gdLst/>
              <a:ahLst/>
              <a:cxnLst/>
              <a:rect l="l" t="t" r="r" b="b"/>
              <a:pathLst>
                <a:path w="2923" h="2923" extrusionOk="0">
                  <a:moveTo>
                    <a:pt x="1444" y="0"/>
                  </a:moveTo>
                  <a:cubicBezTo>
                    <a:pt x="634" y="0"/>
                    <a:pt x="1" y="634"/>
                    <a:pt x="1" y="1444"/>
                  </a:cubicBezTo>
                  <a:cubicBezTo>
                    <a:pt x="1" y="2254"/>
                    <a:pt x="634" y="2923"/>
                    <a:pt x="1444" y="2923"/>
                  </a:cubicBezTo>
                  <a:cubicBezTo>
                    <a:pt x="2254" y="2923"/>
                    <a:pt x="2923" y="2254"/>
                    <a:pt x="2923" y="1444"/>
                  </a:cubicBezTo>
                  <a:cubicBezTo>
                    <a:pt x="2923" y="634"/>
                    <a:pt x="2254"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5"/>
            <p:cNvSpPr/>
            <p:nvPr/>
          </p:nvSpPr>
          <p:spPr>
            <a:xfrm>
              <a:off x="12429793" y="4448389"/>
              <a:ext cx="75075" cy="64438"/>
            </a:xfrm>
            <a:custGeom>
              <a:avLst/>
              <a:gdLst/>
              <a:ahLst/>
              <a:cxnLst/>
              <a:rect l="l" t="t" r="r" b="b"/>
              <a:pathLst>
                <a:path w="3416" h="2932" extrusionOk="0">
                  <a:moveTo>
                    <a:pt x="1444" y="0"/>
                  </a:moveTo>
                  <a:cubicBezTo>
                    <a:pt x="634" y="0"/>
                    <a:pt x="1" y="669"/>
                    <a:pt x="1" y="1479"/>
                  </a:cubicBezTo>
                  <a:cubicBezTo>
                    <a:pt x="1" y="2357"/>
                    <a:pt x="721" y="2932"/>
                    <a:pt x="1471" y="2932"/>
                  </a:cubicBezTo>
                  <a:cubicBezTo>
                    <a:pt x="1833" y="2932"/>
                    <a:pt x="2202" y="2798"/>
                    <a:pt x="2500" y="2500"/>
                  </a:cubicBezTo>
                  <a:cubicBezTo>
                    <a:pt x="3416" y="1549"/>
                    <a:pt x="2747"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25"/>
          <p:cNvGrpSpPr/>
          <p:nvPr/>
        </p:nvGrpSpPr>
        <p:grpSpPr>
          <a:xfrm>
            <a:off x="2850802" y="3135964"/>
            <a:ext cx="576550" cy="510234"/>
            <a:chOff x="12106380" y="3576416"/>
            <a:chExt cx="550932" cy="551723"/>
          </a:xfrm>
        </p:grpSpPr>
        <p:sp>
          <p:nvSpPr>
            <p:cNvPr id="123" name="Google Shape;123;p25"/>
            <p:cNvSpPr/>
            <p:nvPr/>
          </p:nvSpPr>
          <p:spPr>
            <a:xfrm>
              <a:off x="12106380" y="3576416"/>
              <a:ext cx="550932" cy="551723"/>
            </a:xfrm>
            <a:custGeom>
              <a:avLst/>
              <a:gdLst/>
              <a:ahLst/>
              <a:cxnLst/>
              <a:rect l="l" t="t" r="r" b="b"/>
              <a:pathLst>
                <a:path w="25068" h="25104" extrusionOk="0">
                  <a:moveTo>
                    <a:pt x="12534" y="1"/>
                  </a:moveTo>
                  <a:cubicBezTo>
                    <a:pt x="5598" y="1"/>
                    <a:pt x="0" y="5599"/>
                    <a:pt x="0" y="12534"/>
                  </a:cubicBezTo>
                  <a:cubicBezTo>
                    <a:pt x="0" y="19470"/>
                    <a:pt x="5598" y="25103"/>
                    <a:pt x="12534" y="25103"/>
                  </a:cubicBezTo>
                  <a:cubicBezTo>
                    <a:pt x="19469" y="25103"/>
                    <a:pt x="25067" y="19470"/>
                    <a:pt x="25067" y="12534"/>
                  </a:cubicBezTo>
                  <a:cubicBezTo>
                    <a:pt x="25067" y="5599"/>
                    <a:pt x="19469" y="1"/>
                    <a:pt x="12534" y="1"/>
                  </a:cubicBezTo>
                  <a:close/>
                </a:path>
              </a:pathLst>
            </a:custGeom>
            <a:solidFill>
              <a:srgbClr val="F28E29"/>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5"/>
            <p:cNvSpPr/>
            <p:nvPr/>
          </p:nvSpPr>
          <p:spPr>
            <a:xfrm>
              <a:off x="12253390" y="3861934"/>
              <a:ext cx="256895" cy="77405"/>
            </a:xfrm>
            <a:custGeom>
              <a:avLst/>
              <a:gdLst/>
              <a:ahLst/>
              <a:cxnLst/>
              <a:rect l="l" t="t" r="r" b="b"/>
              <a:pathLst>
                <a:path w="11689" h="3522" extrusionOk="0">
                  <a:moveTo>
                    <a:pt x="5845" y="1"/>
                  </a:moveTo>
                  <a:cubicBezTo>
                    <a:pt x="3847" y="1"/>
                    <a:pt x="1849" y="811"/>
                    <a:pt x="388" y="2430"/>
                  </a:cubicBezTo>
                  <a:cubicBezTo>
                    <a:pt x="0" y="2853"/>
                    <a:pt x="317" y="3522"/>
                    <a:pt x="880" y="3522"/>
                  </a:cubicBezTo>
                  <a:cubicBezTo>
                    <a:pt x="1057" y="3522"/>
                    <a:pt x="1233" y="3416"/>
                    <a:pt x="1373" y="3275"/>
                  </a:cubicBezTo>
                  <a:cubicBezTo>
                    <a:pt x="2570" y="1973"/>
                    <a:pt x="4208" y="1321"/>
                    <a:pt x="5845" y="1321"/>
                  </a:cubicBezTo>
                  <a:cubicBezTo>
                    <a:pt x="7482" y="1321"/>
                    <a:pt x="9119" y="1973"/>
                    <a:pt x="10316" y="3275"/>
                  </a:cubicBezTo>
                  <a:cubicBezTo>
                    <a:pt x="10421" y="3416"/>
                    <a:pt x="10598" y="3522"/>
                    <a:pt x="10809" y="3522"/>
                  </a:cubicBezTo>
                  <a:cubicBezTo>
                    <a:pt x="11372" y="3522"/>
                    <a:pt x="11689" y="2853"/>
                    <a:pt x="11302" y="2430"/>
                  </a:cubicBezTo>
                  <a:cubicBezTo>
                    <a:pt x="9841" y="811"/>
                    <a:pt x="7843" y="1"/>
                    <a:pt x="58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5"/>
            <p:cNvSpPr/>
            <p:nvPr/>
          </p:nvSpPr>
          <p:spPr>
            <a:xfrm>
              <a:off x="12258027" y="3743560"/>
              <a:ext cx="75844" cy="64790"/>
            </a:xfrm>
            <a:custGeom>
              <a:avLst/>
              <a:gdLst/>
              <a:ahLst/>
              <a:cxnLst/>
              <a:rect l="l" t="t" r="r" b="b"/>
              <a:pathLst>
                <a:path w="3451" h="2948" extrusionOk="0">
                  <a:moveTo>
                    <a:pt x="1972" y="0"/>
                  </a:moveTo>
                  <a:cubicBezTo>
                    <a:pt x="669" y="0"/>
                    <a:pt x="1" y="1585"/>
                    <a:pt x="951" y="2500"/>
                  </a:cubicBezTo>
                  <a:cubicBezTo>
                    <a:pt x="1249" y="2810"/>
                    <a:pt x="1619" y="2948"/>
                    <a:pt x="1981" y="2948"/>
                  </a:cubicBezTo>
                  <a:cubicBezTo>
                    <a:pt x="2731" y="2948"/>
                    <a:pt x="3451" y="2357"/>
                    <a:pt x="3451" y="1479"/>
                  </a:cubicBezTo>
                  <a:cubicBezTo>
                    <a:pt x="3451" y="669"/>
                    <a:pt x="2782" y="0"/>
                    <a:pt x="1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5"/>
            <p:cNvSpPr/>
            <p:nvPr/>
          </p:nvSpPr>
          <p:spPr>
            <a:xfrm>
              <a:off x="12430575" y="3743560"/>
              <a:ext cx="75075" cy="65031"/>
            </a:xfrm>
            <a:custGeom>
              <a:avLst/>
              <a:gdLst/>
              <a:ahLst/>
              <a:cxnLst/>
              <a:rect l="l" t="t" r="r" b="b"/>
              <a:pathLst>
                <a:path w="3416" h="2959" extrusionOk="0">
                  <a:moveTo>
                    <a:pt x="1479" y="0"/>
                  </a:moveTo>
                  <a:cubicBezTo>
                    <a:pt x="634" y="0"/>
                    <a:pt x="1" y="669"/>
                    <a:pt x="1" y="1479"/>
                  </a:cubicBezTo>
                  <a:cubicBezTo>
                    <a:pt x="1" y="2365"/>
                    <a:pt x="734" y="2958"/>
                    <a:pt x="1491" y="2958"/>
                  </a:cubicBezTo>
                  <a:cubicBezTo>
                    <a:pt x="1847" y="2958"/>
                    <a:pt x="2208" y="2828"/>
                    <a:pt x="2500" y="2535"/>
                  </a:cubicBezTo>
                  <a:cubicBezTo>
                    <a:pt x="3416" y="1585"/>
                    <a:pt x="2782" y="0"/>
                    <a:pt x="1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25"/>
          <p:cNvGrpSpPr/>
          <p:nvPr/>
        </p:nvGrpSpPr>
        <p:grpSpPr>
          <a:xfrm>
            <a:off x="5888886" y="2993403"/>
            <a:ext cx="576550" cy="510234"/>
            <a:chOff x="12107019" y="2167165"/>
            <a:chExt cx="550932" cy="551723"/>
          </a:xfrm>
        </p:grpSpPr>
        <p:sp>
          <p:nvSpPr>
            <p:cNvPr id="128" name="Google Shape;128;p25"/>
            <p:cNvSpPr/>
            <p:nvPr/>
          </p:nvSpPr>
          <p:spPr>
            <a:xfrm>
              <a:off x="12107019" y="2167165"/>
              <a:ext cx="550932" cy="551723"/>
            </a:xfrm>
            <a:custGeom>
              <a:avLst/>
              <a:gdLst/>
              <a:ahLst/>
              <a:cxnLst/>
              <a:rect l="l" t="t" r="r" b="b"/>
              <a:pathLst>
                <a:path w="25068" h="25104" extrusionOk="0">
                  <a:moveTo>
                    <a:pt x="12534" y="1"/>
                  </a:moveTo>
                  <a:cubicBezTo>
                    <a:pt x="5599" y="1"/>
                    <a:pt x="1" y="5599"/>
                    <a:pt x="1" y="12534"/>
                  </a:cubicBezTo>
                  <a:cubicBezTo>
                    <a:pt x="1" y="19470"/>
                    <a:pt x="5599" y="25103"/>
                    <a:pt x="12534" y="25103"/>
                  </a:cubicBezTo>
                  <a:cubicBezTo>
                    <a:pt x="19470" y="25103"/>
                    <a:pt x="25068" y="19470"/>
                    <a:pt x="25068" y="12534"/>
                  </a:cubicBezTo>
                  <a:cubicBezTo>
                    <a:pt x="25068" y="5599"/>
                    <a:pt x="19470" y="1"/>
                    <a:pt x="12534" y="1"/>
                  </a:cubicBezTo>
                  <a:close/>
                </a:path>
              </a:pathLst>
            </a:custGeom>
            <a:solidFill>
              <a:srgbClr val="5DD798"/>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5"/>
            <p:cNvSpPr/>
            <p:nvPr/>
          </p:nvSpPr>
          <p:spPr>
            <a:xfrm>
              <a:off x="12254051" y="2452683"/>
              <a:ext cx="256895" cy="77405"/>
            </a:xfrm>
            <a:custGeom>
              <a:avLst/>
              <a:gdLst/>
              <a:ahLst/>
              <a:cxnLst/>
              <a:rect l="l" t="t" r="r" b="b"/>
              <a:pathLst>
                <a:path w="11689" h="3522" extrusionOk="0">
                  <a:moveTo>
                    <a:pt x="880" y="1"/>
                  </a:moveTo>
                  <a:cubicBezTo>
                    <a:pt x="317" y="1"/>
                    <a:pt x="0" y="670"/>
                    <a:pt x="387" y="1092"/>
                  </a:cubicBezTo>
                  <a:cubicBezTo>
                    <a:pt x="1848" y="2712"/>
                    <a:pt x="3846" y="3522"/>
                    <a:pt x="5844" y="3522"/>
                  </a:cubicBezTo>
                  <a:cubicBezTo>
                    <a:pt x="7842" y="3522"/>
                    <a:pt x="9840" y="2712"/>
                    <a:pt x="11301" y="1092"/>
                  </a:cubicBezTo>
                  <a:cubicBezTo>
                    <a:pt x="11689" y="670"/>
                    <a:pt x="11372" y="1"/>
                    <a:pt x="10809" y="1"/>
                  </a:cubicBezTo>
                  <a:cubicBezTo>
                    <a:pt x="10597" y="1"/>
                    <a:pt x="10421" y="71"/>
                    <a:pt x="10316" y="212"/>
                  </a:cubicBezTo>
                  <a:cubicBezTo>
                    <a:pt x="9101" y="1532"/>
                    <a:pt x="7464" y="2193"/>
                    <a:pt x="5831" y="2193"/>
                  </a:cubicBezTo>
                  <a:cubicBezTo>
                    <a:pt x="4198" y="2193"/>
                    <a:pt x="2570" y="1532"/>
                    <a:pt x="1373" y="212"/>
                  </a:cubicBezTo>
                  <a:cubicBezTo>
                    <a:pt x="1232" y="71"/>
                    <a:pt x="1056" y="1"/>
                    <a:pt x="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5"/>
            <p:cNvSpPr/>
            <p:nvPr/>
          </p:nvSpPr>
          <p:spPr>
            <a:xfrm>
              <a:off x="12258688" y="2334308"/>
              <a:ext cx="75844" cy="64790"/>
            </a:xfrm>
            <a:custGeom>
              <a:avLst/>
              <a:gdLst/>
              <a:ahLst/>
              <a:cxnLst/>
              <a:rect l="l" t="t" r="r" b="b"/>
              <a:pathLst>
                <a:path w="3451" h="2948" extrusionOk="0">
                  <a:moveTo>
                    <a:pt x="1972" y="0"/>
                  </a:moveTo>
                  <a:cubicBezTo>
                    <a:pt x="669" y="0"/>
                    <a:pt x="0" y="1585"/>
                    <a:pt x="951" y="2500"/>
                  </a:cubicBezTo>
                  <a:cubicBezTo>
                    <a:pt x="1249" y="2810"/>
                    <a:pt x="1618" y="2948"/>
                    <a:pt x="1981" y="2948"/>
                  </a:cubicBezTo>
                  <a:cubicBezTo>
                    <a:pt x="2730" y="2948"/>
                    <a:pt x="3451" y="2357"/>
                    <a:pt x="3451" y="1479"/>
                  </a:cubicBezTo>
                  <a:cubicBezTo>
                    <a:pt x="3451" y="669"/>
                    <a:pt x="2782" y="0"/>
                    <a:pt x="1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5"/>
            <p:cNvSpPr/>
            <p:nvPr/>
          </p:nvSpPr>
          <p:spPr>
            <a:xfrm>
              <a:off x="12431236" y="2334308"/>
              <a:ext cx="75075" cy="65031"/>
            </a:xfrm>
            <a:custGeom>
              <a:avLst/>
              <a:gdLst/>
              <a:ahLst/>
              <a:cxnLst/>
              <a:rect l="l" t="t" r="r" b="b"/>
              <a:pathLst>
                <a:path w="3416" h="2959" extrusionOk="0">
                  <a:moveTo>
                    <a:pt x="1444" y="0"/>
                  </a:moveTo>
                  <a:cubicBezTo>
                    <a:pt x="634" y="0"/>
                    <a:pt x="0" y="669"/>
                    <a:pt x="0" y="1479"/>
                  </a:cubicBezTo>
                  <a:cubicBezTo>
                    <a:pt x="0" y="2365"/>
                    <a:pt x="734" y="2958"/>
                    <a:pt x="1491" y="2958"/>
                  </a:cubicBezTo>
                  <a:cubicBezTo>
                    <a:pt x="1847" y="2958"/>
                    <a:pt x="2208" y="2828"/>
                    <a:pt x="2500" y="2535"/>
                  </a:cubicBezTo>
                  <a:cubicBezTo>
                    <a:pt x="3415" y="1585"/>
                    <a:pt x="2782"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タスクの最終設計　Instraction　2回目</a:t>
            </a:r>
            <a:endParaRPr/>
          </a:p>
        </p:txBody>
      </p:sp>
      <p:grpSp>
        <p:nvGrpSpPr>
          <p:cNvPr id="284" name="Google Shape;284;p34"/>
          <p:cNvGrpSpPr/>
          <p:nvPr/>
        </p:nvGrpSpPr>
        <p:grpSpPr>
          <a:xfrm>
            <a:off x="199284" y="273241"/>
            <a:ext cx="1019385" cy="864366"/>
            <a:chOff x="1396957" y="4287365"/>
            <a:chExt cx="301861" cy="332871"/>
          </a:xfrm>
        </p:grpSpPr>
        <p:sp>
          <p:nvSpPr>
            <p:cNvPr id="285" name="Google Shape;285;p3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34"/>
          <p:cNvSpPr txBox="1"/>
          <p:nvPr/>
        </p:nvSpPr>
        <p:spPr>
          <a:xfrm>
            <a:off x="614000" y="1197800"/>
            <a:ext cx="7524600" cy="2745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Clr>
                <a:schemeClr val="dk1"/>
              </a:buClr>
              <a:buSzPts val="1100"/>
              <a:buFont typeface="Arial"/>
              <a:buNone/>
            </a:pPr>
            <a:r>
              <a:rPr lang="ja" sz="1600" b="1">
                <a:solidFill>
                  <a:srgbClr val="16191F"/>
                </a:solidFill>
                <a:highlight>
                  <a:srgbClr val="FFFFFF"/>
                </a:highlight>
                <a:latin typeface="Roboto"/>
                <a:ea typeface="Roboto"/>
                <a:cs typeface="Roboto"/>
                <a:sym typeface="Roboto"/>
              </a:rPr>
              <a:t>Look at the picture and imagine what the expression of the person in the picture would look like. Then, choose the best category you thought.</a:t>
            </a:r>
            <a:endParaRPr sz="1600" b="1">
              <a:solidFill>
                <a:srgbClr val="16191F"/>
              </a:solidFill>
              <a:highlight>
                <a:srgbClr val="FFFFFF"/>
              </a:highlight>
              <a:latin typeface="Roboto"/>
              <a:ea typeface="Roboto"/>
              <a:cs typeface="Roboto"/>
              <a:sym typeface="Roboto"/>
            </a:endParaRPr>
          </a:p>
          <a:p>
            <a:pPr marL="0" lvl="0" indent="0" algn="l" rtl="0">
              <a:lnSpc>
                <a:spcPct val="115000"/>
              </a:lnSpc>
              <a:spcBef>
                <a:spcPts val="1200"/>
              </a:spcBef>
              <a:spcAft>
                <a:spcPts val="0"/>
              </a:spcAft>
              <a:buNone/>
            </a:pPr>
            <a:r>
              <a:rPr lang="ja" sz="1600" b="1">
                <a:solidFill>
                  <a:srgbClr val="16191F"/>
                </a:solidFill>
                <a:highlight>
                  <a:srgbClr val="93C47D"/>
                </a:highlight>
                <a:latin typeface="Roboto"/>
                <a:ea typeface="Roboto"/>
                <a:cs typeface="Roboto"/>
                <a:sym typeface="Roboto"/>
              </a:rPr>
              <a:t>Other people's predictions are written this way as a hint. </a:t>
            </a:r>
            <a:endParaRPr sz="1600" b="1">
              <a:solidFill>
                <a:srgbClr val="16191F"/>
              </a:solidFill>
              <a:highlight>
                <a:srgbClr val="93C47D"/>
              </a:highlight>
              <a:latin typeface="Roboto"/>
              <a:ea typeface="Roboto"/>
              <a:cs typeface="Roboto"/>
              <a:sym typeface="Roboto"/>
            </a:endParaRPr>
          </a:p>
          <a:p>
            <a:pPr marL="0" lvl="0" indent="457200" algn="l" rtl="0">
              <a:lnSpc>
                <a:spcPct val="115000"/>
              </a:lnSpc>
              <a:spcBef>
                <a:spcPts val="1200"/>
              </a:spcBef>
              <a:spcAft>
                <a:spcPts val="0"/>
              </a:spcAft>
              <a:buClr>
                <a:schemeClr val="dk1"/>
              </a:buClr>
              <a:buSzPts val="1100"/>
              <a:buFont typeface="Arial"/>
              <a:buNone/>
            </a:pPr>
            <a:r>
              <a:rPr lang="ja" sz="1600" b="1">
                <a:solidFill>
                  <a:srgbClr val="16191F"/>
                </a:solidFill>
                <a:highlight>
                  <a:srgbClr val="FFFFFF"/>
                </a:highlight>
                <a:latin typeface="Roboto"/>
                <a:ea typeface="Roboto"/>
                <a:cs typeface="Roboto"/>
                <a:sym typeface="Roboto"/>
              </a:rPr>
              <a:t>'Others have determined that this person's emotions are angry'</a:t>
            </a:r>
            <a:endParaRPr sz="1600" b="1">
              <a:solidFill>
                <a:srgbClr val="16191F"/>
              </a:solidFill>
              <a:highlight>
                <a:srgbClr val="FFFFFF"/>
              </a:highlight>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r>
              <a:rPr lang="ja" sz="1600" b="1">
                <a:solidFill>
                  <a:srgbClr val="16191F"/>
                </a:solidFill>
                <a:highlight>
                  <a:srgbClr val="93C47D"/>
                </a:highlight>
                <a:latin typeface="Roboto"/>
                <a:ea typeface="Roboto"/>
                <a:cs typeface="Roboto"/>
                <a:sym typeface="Roboto"/>
              </a:rPr>
              <a:t>Therefore, if you are not sure whether your prediction is true or not, please refer to the predictions of others listed above.</a:t>
            </a:r>
            <a:endParaRPr sz="1600" b="1">
              <a:solidFill>
                <a:srgbClr val="16191F"/>
              </a:solidFill>
              <a:highlight>
                <a:srgbClr val="93C47D"/>
              </a:highlight>
              <a:latin typeface="Roboto"/>
              <a:ea typeface="Roboto"/>
              <a:cs typeface="Roboto"/>
              <a:sym typeface="Roboto"/>
            </a:endParaRPr>
          </a:p>
          <a:p>
            <a:pPr marL="0" lvl="0" indent="0" algn="l" rtl="0">
              <a:spcBef>
                <a:spcPts val="1200"/>
              </a:spcBef>
              <a:spcAft>
                <a:spcPts val="0"/>
              </a:spcAft>
              <a:buNone/>
            </a:pPr>
            <a:r>
              <a:rPr lang="ja" sz="1600" b="1">
                <a:solidFill>
                  <a:srgbClr val="16191F"/>
                </a:solidFill>
                <a:highlight>
                  <a:srgbClr val="FFFFFF"/>
                </a:highlight>
                <a:latin typeface="Roboto"/>
                <a:ea typeface="Roboto"/>
                <a:cs typeface="Roboto"/>
                <a:sym typeface="Roboto"/>
              </a:rPr>
              <a:t>Here're Just some of examples below.</a:t>
            </a:r>
            <a:endParaRPr sz="2400" b="1">
              <a:solidFill>
                <a:srgbClr val="16191F"/>
              </a:solidFill>
              <a:highlight>
                <a:srgbClr val="FFFFFF"/>
              </a:highlight>
              <a:latin typeface="Roboto"/>
              <a:ea typeface="Roboto"/>
              <a:cs typeface="Roboto"/>
              <a:sym typeface="Roboto"/>
            </a:endParaRPr>
          </a:p>
        </p:txBody>
      </p:sp>
      <p:pic>
        <p:nvPicPr>
          <p:cNvPr id="301" name="Google Shape;301;p34"/>
          <p:cNvPicPr preferRelativeResize="0"/>
          <p:nvPr/>
        </p:nvPicPr>
        <p:blipFill>
          <a:blip r:embed="rId3">
            <a:alphaModFix/>
          </a:blip>
          <a:stretch>
            <a:fillRect/>
          </a:stretch>
        </p:blipFill>
        <p:spPr>
          <a:xfrm>
            <a:off x="4281550" y="3602775"/>
            <a:ext cx="4862450" cy="1494575"/>
          </a:xfrm>
          <a:prstGeom prst="rect">
            <a:avLst/>
          </a:prstGeom>
          <a:noFill/>
          <a:ln>
            <a:noFill/>
          </a:ln>
        </p:spPr>
      </p:pic>
      <p:sp>
        <p:nvSpPr>
          <p:cNvPr id="302" name="Google Shape;302;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AMTの結果について　ワーカーの特徴</a:t>
            </a:r>
            <a:endParaRPr/>
          </a:p>
        </p:txBody>
      </p:sp>
      <p:grpSp>
        <p:nvGrpSpPr>
          <p:cNvPr id="308" name="Google Shape;308;p35"/>
          <p:cNvGrpSpPr/>
          <p:nvPr/>
        </p:nvGrpSpPr>
        <p:grpSpPr>
          <a:xfrm>
            <a:off x="199284" y="273241"/>
            <a:ext cx="1019385" cy="864366"/>
            <a:chOff x="1396957" y="4287365"/>
            <a:chExt cx="301861" cy="332871"/>
          </a:xfrm>
        </p:grpSpPr>
        <p:sp>
          <p:nvSpPr>
            <p:cNvPr id="309" name="Google Shape;309;p3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35"/>
          <p:cNvSpPr txBox="1"/>
          <p:nvPr/>
        </p:nvSpPr>
        <p:spPr>
          <a:xfrm>
            <a:off x="1198075" y="1497600"/>
            <a:ext cx="7570800" cy="749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450" b="1">
              <a:solidFill>
                <a:schemeClr val="dk1"/>
              </a:solidFill>
              <a:highlight>
                <a:srgbClr val="FFFFFF"/>
              </a:highlight>
            </a:endParaRPr>
          </a:p>
          <a:p>
            <a:pPr marL="0" lvl="0" indent="0" algn="l" rtl="0">
              <a:spcBef>
                <a:spcPts val="0"/>
              </a:spcBef>
              <a:spcAft>
                <a:spcPts val="0"/>
              </a:spcAft>
              <a:buClr>
                <a:schemeClr val="dk1"/>
              </a:buClr>
              <a:buSzPts val="1100"/>
              <a:buFont typeface="Arial"/>
              <a:buNone/>
            </a:pPr>
            <a:endParaRPr sz="2000" b="1">
              <a:solidFill>
                <a:schemeClr val="dk1"/>
              </a:solidFill>
            </a:endParaRPr>
          </a:p>
        </p:txBody>
      </p:sp>
      <p:sp>
        <p:nvSpPr>
          <p:cNvPr id="325" name="Google Shape;325;p35"/>
          <p:cNvSpPr txBox="1"/>
          <p:nvPr/>
        </p:nvSpPr>
        <p:spPr>
          <a:xfrm>
            <a:off x="1063800" y="1208425"/>
            <a:ext cx="5949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1800" b="1"/>
              <a:t>緑が1回目　青が2回目（ヒントありのとき）</a:t>
            </a:r>
            <a:endParaRPr sz="1800" b="1"/>
          </a:p>
        </p:txBody>
      </p:sp>
      <p:pic>
        <p:nvPicPr>
          <p:cNvPr id="326" name="Google Shape;326;p35"/>
          <p:cNvPicPr preferRelativeResize="0"/>
          <p:nvPr/>
        </p:nvPicPr>
        <p:blipFill>
          <a:blip r:embed="rId3">
            <a:alphaModFix/>
          </a:blip>
          <a:stretch>
            <a:fillRect/>
          </a:stretch>
        </p:blipFill>
        <p:spPr>
          <a:xfrm>
            <a:off x="199275" y="1785863"/>
            <a:ext cx="4376899" cy="3282674"/>
          </a:xfrm>
          <a:prstGeom prst="rect">
            <a:avLst/>
          </a:prstGeom>
          <a:noFill/>
          <a:ln>
            <a:noFill/>
          </a:ln>
        </p:spPr>
      </p:pic>
      <p:pic>
        <p:nvPicPr>
          <p:cNvPr id="327" name="Google Shape;327;p35"/>
          <p:cNvPicPr preferRelativeResize="0"/>
          <p:nvPr/>
        </p:nvPicPr>
        <p:blipFill>
          <a:blip r:embed="rId4">
            <a:alphaModFix/>
          </a:blip>
          <a:stretch>
            <a:fillRect/>
          </a:stretch>
        </p:blipFill>
        <p:spPr>
          <a:xfrm>
            <a:off x="4671300" y="1785863"/>
            <a:ext cx="4376899" cy="3282674"/>
          </a:xfrm>
          <a:prstGeom prst="rect">
            <a:avLst/>
          </a:prstGeom>
          <a:noFill/>
          <a:ln>
            <a:noFill/>
          </a:ln>
        </p:spPr>
      </p:pic>
      <p:sp>
        <p:nvSpPr>
          <p:cNvPr id="328" name="Google Shape;328;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AMTの結果について　オリジナルの混同行列</a:t>
            </a:r>
            <a:endParaRPr/>
          </a:p>
        </p:txBody>
      </p:sp>
      <p:grpSp>
        <p:nvGrpSpPr>
          <p:cNvPr id="334" name="Google Shape;334;p36"/>
          <p:cNvGrpSpPr/>
          <p:nvPr/>
        </p:nvGrpSpPr>
        <p:grpSpPr>
          <a:xfrm>
            <a:off x="199284" y="273241"/>
            <a:ext cx="1019385" cy="864366"/>
            <a:chOff x="1396957" y="4287365"/>
            <a:chExt cx="301861" cy="332871"/>
          </a:xfrm>
        </p:grpSpPr>
        <p:sp>
          <p:nvSpPr>
            <p:cNvPr id="335" name="Google Shape;335;p36"/>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6"/>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6"/>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6"/>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6"/>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 name="Google Shape;350;p36"/>
          <p:cNvSpPr txBox="1"/>
          <p:nvPr/>
        </p:nvSpPr>
        <p:spPr>
          <a:xfrm>
            <a:off x="1198075" y="1497600"/>
            <a:ext cx="7570800" cy="749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450" b="1">
              <a:solidFill>
                <a:schemeClr val="dk1"/>
              </a:solidFill>
              <a:highlight>
                <a:srgbClr val="FFFFFF"/>
              </a:highlight>
            </a:endParaRPr>
          </a:p>
          <a:p>
            <a:pPr marL="0" lvl="0" indent="0" algn="l" rtl="0">
              <a:spcBef>
                <a:spcPts val="0"/>
              </a:spcBef>
              <a:spcAft>
                <a:spcPts val="0"/>
              </a:spcAft>
              <a:buClr>
                <a:schemeClr val="dk1"/>
              </a:buClr>
              <a:buSzPts val="1100"/>
              <a:buFont typeface="Arial"/>
              <a:buNone/>
            </a:pPr>
            <a:endParaRPr sz="2000" b="1">
              <a:solidFill>
                <a:schemeClr val="dk1"/>
              </a:solidFill>
            </a:endParaRPr>
          </a:p>
        </p:txBody>
      </p:sp>
      <p:sp>
        <p:nvSpPr>
          <p:cNvPr id="351" name="Google Shape;351;p36"/>
          <p:cNvSpPr txBox="1"/>
          <p:nvPr/>
        </p:nvSpPr>
        <p:spPr>
          <a:xfrm>
            <a:off x="1063800" y="1208425"/>
            <a:ext cx="5949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1800" b="1"/>
              <a:t>緑が1回目　青が2回目（ヒントありのとき）</a:t>
            </a:r>
            <a:endParaRPr sz="1800" b="1"/>
          </a:p>
        </p:txBody>
      </p:sp>
      <p:sp>
        <p:nvSpPr>
          <p:cNvPr id="352" name="Google Shape;352;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12</a:t>
            </a:fld>
            <a:endParaRPr/>
          </a:p>
        </p:txBody>
      </p:sp>
      <p:pic>
        <p:nvPicPr>
          <p:cNvPr id="353" name="Google Shape;353;p36"/>
          <p:cNvPicPr preferRelativeResize="0"/>
          <p:nvPr/>
        </p:nvPicPr>
        <p:blipFill>
          <a:blip r:embed="rId3">
            <a:alphaModFix/>
          </a:blip>
          <a:stretch>
            <a:fillRect/>
          </a:stretch>
        </p:blipFill>
        <p:spPr>
          <a:xfrm>
            <a:off x="199275" y="1740950"/>
            <a:ext cx="8541123" cy="3111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クリーニング手法について　</a:t>
            </a:r>
            <a:endParaRPr/>
          </a:p>
        </p:txBody>
      </p:sp>
      <p:grpSp>
        <p:nvGrpSpPr>
          <p:cNvPr id="359" name="Google Shape;359;p37"/>
          <p:cNvGrpSpPr/>
          <p:nvPr/>
        </p:nvGrpSpPr>
        <p:grpSpPr>
          <a:xfrm>
            <a:off x="199284" y="273241"/>
            <a:ext cx="1019385" cy="864366"/>
            <a:chOff x="1396957" y="4287365"/>
            <a:chExt cx="301861" cy="332871"/>
          </a:xfrm>
        </p:grpSpPr>
        <p:sp>
          <p:nvSpPr>
            <p:cNvPr id="360" name="Google Shape;360;p3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 name="Google Shape;375;p37"/>
          <p:cNvSpPr txBox="1"/>
          <p:nvPr/>
        </p:nvSpPr>
        <p:spPr>
          <a:xfrm>
            <a:off x="1198075" y="1497600"/>
            <a:ext cx="7570800" cy="749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450" b="1">
              <a:solidFill>
                <a:schemeClr val="dk1"/>
              </a:solidFill>
              <a:highlight>
                <a:srgbClr val="FFFFFF"/>
              </a:highlight>
            </a:endParaRPr>
          </a:p>
          <a:p>
            <a:pPr marL="0" lvl="0" indent="0" algn="l" rtl="0">
              <a:spcBef>
                <a:spcPts val="0"/>
              </a:spcBef>
              <a:spcAft>
                <a:spcPts val="0"/>
              </a:spcAft>
              <a:buClr>
                <a:schemeClr val="dk1"/>
              </a:buClr>
              <a:buSzPts val="1100"/>
              <a:buFont typeface="Arial"/>
              <a:buNone/>
            </a:pPr>
            <a:endParaRPr sz="2000" b="1">
              <a:solidFill>
                <a:schemeClr val="dk1"/>
              </a:solidFill>
            </a:endParaRPr>
          </a:p>
        </p:txBody>
      </p:sp>
      <p:sp>
        <p:nvSpPr>
          <p:cNvPr id="376" name="Google Shape;376;p37"/>
          <p:cNvSpPr txBox="1"/>
          <p:nvPr/>
        </p:nvSpPr>
        <p:spPr>
          <a:xfrm>
            <a:off x="1063800" y="1208425"/>
            <a:ext cx="6785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1500" b="1"/>
              <a:t>・Dawid-Skeneの手法を用いた</a:t>
            </a:r>
            <a:endParaRPr sz="1500" b="1"/>
          </a:p>
          <a:p>
            <a:pPr marL="0" lvl="0" indent="0" algn="l" rtl="0">
              <a:spcBef>
                <a:spcPts val="0"/>
              </a:spcBef>
              <a:spcAft>
                <a:spcPts val="0"/>
              </a:spcAft>
              <a:buNone/>
            </a:pPr>
            <a:r>
              <a:rPr lang="ja" sz="1500" b="1"/>
              <a:t>・青が実験2回目のオリジナル　オレンジがクリーニング後</a:t>
            </a:r>
            <a:endParaRPr sz="1500" b="1"/>
          </a:p>
        </p:txBody>
      </p:sp>
      <p:sp>
        <p:nvSpPr>
          <p:cNvPr id="377" name="Google Shape;377;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13</a:t>
            </a:fld>
            <a:endParaRPr/>
          </a:p>
        </p:txBody>
      </p:sp>
      <p:pic>
        <p:nvPicPr>
          <p:cNvPr id="378" name="Google Shape;378;p37"/>
          <p:cNvPicPr preferRelativeResize="0"/>
          <p:nvPr/>
        </p:nvPicPr>
        <p:blipFill>
          <a:blip r:embed="rId3">
            <a:alphaModFix/>
          </a:blip>
          <a:stretch>
            <a:fillRect/>
          </a:stretch>
        </p:blipFill>
        <p:spPr>
          <a:xfrm>
            <a:off x="311700" y="1854925"/>
            <a:ext cx="8631403" cy="29064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機械学習の手法について</a:t>
            </a:r>
            <a:endParaRPr/>
          </a:p>
        </p:txBody>
      </p:sp>
      <p:sp>
        <p:nvSpPr>
          <p:cNvPr id="384" name="Google Shape;384;p38"/>
          <p:cNvSpPr txBox="1"/>
          <p:nvPr/>
        </p:nvSpPr>
        <p:spPr>
          <a:xfrm>
            <a:off x="614000" y="1197800"/>
            <a:ext cx="57978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VGG16をFine-tuningする</a:t>
            </a: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grpSp>
        <p:nvGrpSpPr>
          <p:cNvPr id="385" name="Google Shape;385;p38"/>
          <p:cNvGrpSpPr/>
          <p:nvPr/>
        </p:nvGrpSpPr>
        <p:grpSpPr>
          <a:xfrm>
            <a:off x="136962" y="371049"/>
            <a:ext cx="1209410" cy="720641"/>
            <a:chOff x="7009649" y="1541981"/>
            <a:chExt cx="524940" cy="320655"/>
          </a:xfrm>
        </p:grpSpPr>
        <p:sp>
          <p:nvSpPr>
            <p:cNvPr id="386" name="Google Shape;386;p38"/>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8"/>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8"/>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8"/>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8"/>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 name="Google Shape;394;p38"/>
          <p:cNvSpPr txBox="1"/>
          <p:nvPr/>
        </p:nvSpPr>
        <p:spPr>
          <a:xfrm>
            <a:off x="4676975" y="3137425"/>
            <a:ext cx="1209300" cy="96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395" name="Google Shape;395;p38"/>
          <p:cNvPicPr preferRelativeResize="0"/>
          <p:nvPr/>
        </p:nvPicPr>
        <p:blipFill>
          <a:blip r:embed="rId3">
            <a:alphaModFix/>
          </a:blip>
          <a:stretch>
            <a:fillRect/>
          </a:stretch>
        </p:blipFill>
        <p:spPr>
          <a:xfrm>
            <a:off x="4625375" y="2674100"/>
            <a:ext cx="4329399" cy="1952974"/>
          </a:xfrm>
          <a:prstGeom prst="rect">
            <a:avLst/>
          </a:prstGeom>
          <a:noFill/>
          <a:ln>
            <a:noFill/>
          </a:ln>
        </p:spPr>
      </p:pic>
      <p:pic>
        <p:nvPicPr>
          <p:cNvPr id="396" name="Google Shape;396;p38"/>
          <p:cNvPicPr preferRelativeResize="0"/>
          <p:nvPr/>
        </p:nvPicPr>
        <p:blipFill>
          <a:blip r:embed="rId4">
            <a:alphaModFix/>
          </a:blip>
          <a:stretch>
            <a:fillRect/>
          </a:stretch>
        </p:blipFill>
        <p:spPr>
          <a:xfrm>
            <a:off x="43975" y="2725700"/>
            <a:ext cx="4423825" cy="1829075"/>
          </a:xfrm>
          <a:prstGeom prst="rect">
            <a:avLst/>
          </a:prstGeom>
          <a:noFill/>
          <a:ln>
            <a:noFill/>
          </a:ln>
        </p:spPr>
      </p:pic>
      <p:sp>
        <p:nvSpPr>
          <p:cNvPr id="397" name="Google Shape;397;p38"/>
          <p:cNvSpPr txBox="1"/>
          <p:nvPr/>
        </p:nvSpPr>
        <p:spPr>
          <a:xfrm>
            <a:off x="136950" y="2220725"/>
            <a:ext cx="297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t>使用したライブラリなど</a:t>
            </a:r>
            <a:endParaRPr/>
          </a:p>
        </p:txBody>
      </p:sp>
      <p:sp>
        <p:nvSpPr>
          <p:cNvPr id="398" name="Google Shape;398;p38"/>
          <p:cNvSpPr txBox="1"/>
          <p:nvPr/>
        </p:nvSpPr>
        <p:spPr>
          <a:xfrm>
            <a:off x="5205625" y="2220725"/>
            <a:ext cx="297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t>パラメータなど</a:t>
            </a:r>
            <a:endParaRPr/>
          </a:p>
        </p:txBody>
      </p:sp>
      <p:sp>
        <p:nvSpPr>
          <p:cNvPr id="399" name="Google Shape;399;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機械学習の結果について</a:t>
            </a:r>
            <a:endParaRPr/>
          </a:p>
        </p:txBody>
      </p:sp>
      <p:sp>
        <p:nvSpPr>
          <p:cNvPr id="405" name="Google Shape;405;p39"/>
          <p:cNvSpPr txBox="1"/>
          <p:nvPr/>
        </p:nvSpPr>
        <p:spPr>
          <a:xfrm>
            <a:off x="614000" y="1197800"/>
            <a:ext cx="57978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grpSp>
        <p:nvGrpSpPr>
          <p:cNvPr id="406" name="Google Shape;406;p39"/>
          <p:cNvGrpSpPr/>
          <p:nvPr/>
        </p:nvGrpSpPr>
        <p:grpSpPr>
          <a:xfrm>
            <a:off x="136962" y="371049"/>
            <a:ext cx="1209410" cy="720641"/>
            <a:chOff x="7009649" y="1541981"/>
            <a:chExt cx="524940" cy="320655"/>
          </a:xfrm>
        </p:grpSpPr>
        <p:sp>
          <p:nvSpPr>
            <p:cNvPr id="407" name="Google Shape;407;p3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39"/>
          <p:cNvSpPr txBox="1"/>
          <p:nvPr/>
        </p:nvSpPr>
        <p:spPr>
          <a:xfrm>
            <a:off x="4676975" y="3137425"/>
            <a:ext cx="1209300" cy="96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416" name="Google Shape;416;p39"/>
          <p:cNvSpPr txBox="1"/>
          <p:nvPr/>
        </p:nvSpPr>
        <p:spPr>
          <a:xfrm>
            <a:off x="556600" y="1351700"/>
            <a:ext cx="67914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・各クラス300枚になるまで画像を水増しした</a:t>
            </a: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・50エポック回した</a:t>
            </a:r>
            <a:endParaRPr sz="2000" b="1">
              <a:solidFill>
                <a:srgbClr val="16191F"/>
              </a:solidFill>
              <a:highlight>
                <a:srgbClr val="FFFFFF"/>
              </a:highlight>
              <a:latin typeface="Roboto"/>
              <a:ea typeface="Roboto"/>
              <a:cs typeface="Roboto"/>
              <a:sym typeface="Roboto"/>
            </a:endParaRPr>
          </a:p>
        </p:txBody>
      </p:sp>
      <p:pic>
        <p:nvPicPr>
          <p:cNvPr id="417" name="Google Shape;417;p39"/>
          <p:cNvPicPr preferRelativeResize="0"/>
          <p:nvPr/>
        </p:nvPicPr>
        <p:blipFill>
          <a:blip r:embed="rId3">
            <a:alphaModFix/>
          </a:blip>
          <a:stretch>
            <a:fillRect/>
          </a:stretch>
        </p:blipFill>
        <p:spPr>
          <a:xfrm>
            <a:off x="2357400" y="2373700"/>
            <a:ext cx="3733800" cy="2495550"/>
          </a:xfrm>
          <a:prstGeom prst="rect">
            <a:avLst/>
          </a:prstGeom>
          <a:noFill/>
          <a:ln>
            <a:noFill/>
          </a:ln>
        </p:spPr>
      </p:pic>
      <p:sp>
        <p:nvSpPr>
          <p:cNvPr id="418" name="Google Shape;418;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機械学習の結果について</a:t>
            </a:r>
            <a:endParaRPr/>
          </a:p>
        </p:txBody>
      </p:sp>
      <p:sp>
        <p:nvSpPr>
          <p:cNvPr id="424" name="Google Shape;424;p40"/>
          <p:cNvSpPr txBox="1"/>
          <p:nvPr/>
        </p:nvSpPr>
        <p:spPr>
          <a:xfrm>
            <a:off x="1388625" y="1146150"/>
            <a:ext cx="57978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grpSp>
        <p:nvGrpSpPr>
          <p:cNvPr id="425" name="Google Shape;425;p40"/>
          <p:cNvGrpSpPr/>
          <p:nvPr/>
        </p:nvGrpSpPr>
        <p:grpSpPr>
          <a:xfrm>
            <a:off x="136962" y="371049"/>
            <a:ext cx="1209410" cy="720641"/>
            <a:chOff x="7009649" y="1541981"/>
            <a:chExt cx="524940" cy="320655"/>
          </a:xfrm>
        </p:grpSpPr>
        <p:sp>
          <p:nvSpPr>
            <p:cNvPr id="426" name="Google Shape;426;p4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 name="Google Shape;434;p40"/>
          <p:cNvSpPr txBox="1"/>
          <p:nvPr/>
        </p:nvSpPr>
        <p:spPr>
          <a:xfrm>
            <a:off x="4676975" y="3137425"/>
            <a:ext cx="1209300" cy="96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435" name="Google Shape;435;p40"/>
          <p:cNvSpPr txBox="1"/>
          <p:nvPr/>
        </p:nvSpPr>
        <p:spPr>
          <a:xfrm>
            <a:off x="794150" y="1221000"/>
            <a:ext cx="67914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・画像を水増ししたことで val_lossも減っている</a:t>
            </a:r>
            <a:endParaRPr sz="2000" b="1">
              <a:solidFill>
                <a:srgbClr val="16191F"/>
              </a:solidFill>
              <a:highlight>
                <a:srgbClr val="FFFFFF"/>
              </a:highlight>
              <a:latin typeface="Roboto"/>
              <a:ea typeface="Roboto"/>
              <a:cs typeface="Roboto"/>
              <a:sym typeface="Roboto"/>
            </a:endParaRPr>
          </a:p>
        </p:txBody>
      </p:sp>
      <p:pic>
        <p:nvPicPr>
          <p:cNvPr id="436" name="Google Shape;436;p40"/>
          <p:cNvPicPr preferRelativeResize="0"/>
          <p:nvPr/>
        </p:nvPicPr>
        <p:blipFill>
          <a:blip r:embed="rId3">
            <a:alphaModFix/>
          </a:blip>
          <a:stretch>
            <a:fillRect/>
          </a:stretch>
        </p:blipFill>
        <p:spPr>
          <a:xfrm>
            <a:off x="5098500" y="1661950"/>
            <a:ext cx="3733800" cy="2495550"/>
          </a:xfrm>
          <a:prstGeom prst="rect">
            <a:avLst/>
          </a:prstGeom>
          <a:noFill/>
          <a:ln>
            <a:noFill/>
          </a:ln>
        </p:spPr>
      </p:pic>
      <p:pic>
        <p:nvPicPr>
          <p:cNvPr id="437" name="Google Shape;437;p40"/>
          <p:cNvPicPr preferRelativeResize="0"/>
          <p:nvPr/>
        </p:nvPicPr>
        <p:blipFill>
          <a:blip r:embed="rId4">
            <a:alphaModFix/>
          </a:blip>
          <a:stretch>
            <a:fillRect/>
          </a:stretch>
        </p:blipFill>
        <p:spPr>
          <a:xfrm>
            <a:off x="311700" y="1642900"/>
            <a:ext cx="3581400" cy="2533650"/>
          </a:xfrm>
          <a:prstGeom prst="rect">
            <a:avLst/>
          </a:prstGeom>
          <a:noFill/>
          <a:ln>
            <a:noFill/>
          </a:ln>
        </p:spPr>
      </p:pic>
      <p:sp>
        <p:nvSpPr>
          <p:cNvPr id="438" name="Google Shape;438;p40"/>
          <p:cNvSpPr/>
          <p:nvPr/>
        </p:nvSpPr>
        <p:spPr>
          <a:xfrm>
            <a:off x="4000050" y="2713425"/>
            <a:ext cx="991500" cy="4959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txBox="1"/>
          <p:nvPr/>
        </p:nvSpPr>
        <p:spPr>
          <a:xfrm>
            <a:off x="1451700" y="4461800"/>
            <a:ext cx="1735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t>　中間発表時</a:t>
            </a:r>
            <a:endParaRPr/>
          </a:p>
        </p:txBody>
      </p:sp>
      <p:sp>
        <p:nvSpPr>
          <p:cNvPr id="440" name="Google Shape;440;p40"/>
          <p:cNvSpPr txBox="1"/>
          <p:nvPr/>
        </p:nvSpPr>
        <p:spPr>
          <a:xfrm>
            <a:off x="6293150" y="4461800"/>
            <a:ext cx="1735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t>　　　今回</a:t>
            </a:r>
            <a:endParaRPr/>
          </a:p>
        </p:txBody>
      </p:sp>
      <p:sp>
        <p:nvSpPr>
          <p:cNvPr id="441" name="Google Shape;441;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テストの結果について</a:t>
            </a:r>
            <a:endParaRPr/>
          </a:p>
        </p:txBody>
      </p:sp>
      <p:sp>
        <p:nvSpPr>
          <p:cNvPr id="447" name="Google Shape;447;p41"/>
          <p:cNvSpPr txBox="1"/>
          <p:nvPr/>
        </p:nvSpPr>
        <p:spPr>
          <a:xfrm>
            <a:off x="459075" y="1313400"/>
            <a:ext cx="57978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grpSp>
        <p:nvGrpSpPr>
          <p:cNvPr id="448" name="Google Shape;448;p41"/>
          <p:cNvGrpSpPr/>
          <p:nvPr/>
        </p:nvGrpSpPr>
        <p:grpSpPr>
          <a:xfrm>
            <a:off x="136962" y="371049"/>
            <a:ext cx="1209410" cy="720641"/>
            <a:chOff x="7009649" y="1541981"/>
            <a:chExt cx="524940" cy="320655"/>
          </a:xfrm>
        </p:grpSpPr>
        <p:sp>
          <p:nvSpPr>
            <p:cNvPr id="449" name="Google Shape;449;p41"/>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1"/>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1"/>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1"/>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1"/>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1"/>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1"/>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41"/>
          <p:cNvSpPr txBox="1"/>
          <p:nvPr/>
        </p:nvSpPr>
        <p:spPr>
          <a:xfrm>
            <a:off x="4676975" y="3137425"/>
            <a:ext cx="1209300" cy="96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458" name="Google Shape;458;p41"/>
          <p:cNvSpPr txBox="1"/>
          <p:nvPr/>
        </p:nvSpPr>
        <p:spPr>
          <a:xfrm>
            <a:off x="476250" y="1351700"/>
            <a:ext cx="8191500" cy="172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・混同行列は以下のようになった。</a:t>
            </a: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・neutralと予測する結果が多くなってしまった。</a:t>
            </a: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・正解率自体は中間発表時よりも良くなった。（25% → 33%）</a:t>
            </a: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sp>
        <p:nvSpPr>
          <p:cNvPr id="459" name="Google Shape;459;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17</a:t>
            </a:fld>
            <a:endParaRPr/>
          </a:p>
        </p:txBody>
      </p:sp>
      <p:pic>
        <p:nvPicPr>
          <p:cNvPr id="460" name="Google Shape;460;p41"/>
          <p:cNvPicPr preferRelativeResize="0"/>
          <p:nvPr/>
        </p:nvPicPr>
        <p:blipFill>
          <a:blip r:embed="rId3">
            <a:alphaModFix/>
          </a:blip>
          <a:stretch>
            <a:fillRect/>
          </a:stretch>
        </p:blipFill>
        <p:spPr>
          <a:xfrm>
            <a:off x="-196225" y="2890650"/>
            <a:ext cx="9264477" cy="14616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テストの結果について　うまくいかなかった例</a:t>
            </a:r>
            <a:endParaRPr/>
          </a:p>
        </p:txBody>
      </p:sp>
      <p:sp>
        <p:nvSpPr>
          <p:cNvPr id="466" name="Google Shape;466;p42"/>
          <p:cNvSpPr txBox="1"/>
          <p:nvPr/>
        </p:nvSpPr>
        <p:spPr>
          <a:xfrm>
            <a:off x="459075" y="1313400"/>
            <a:ext cx="57978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grpSp>
        <p:nvGrpSpPr>
          <p:cNvPr id="467" name="Google Shape;467;p42"/>
          <p:cNvGrpSpPr/>
          <p:nvPr/>
        </p:nvGrpSpPr>
        <p:grpSpPr>
          <a:xfrm>
            <a:off x="136962" y="371049"/>
            <a:ext cx="1209410" cy="720641"/>
            <a:chOff x="7009649" y="1541981"/>
            <a:chExt cx="524940" cy="320655"/>
          </a:xfrm>
        </p:grpSpPr>
        <p:sp>
          <p:nvSpPr>
            <p:cNvPr id="468" name="Google Shape;468;p4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 name="Google Shape;476;p42"/>
          <p:cNvSpPr txBox="1"/>
          <p:nvPr/>
        </p:nvSpPr>
        <p:spPr>
          <a:xfrm>
            <a:off x="4676975" y="3137425"/>
            <a:ext cx="1209300" cy="96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477" name="Google Shape;477;p42"/>
          <p:cNvSpPr txBox="1"/>
          <p:nvPr/>
        </p:nvSpPr>
        <p:spPr>
          <a:xfrm>
            <a:off x="476250" y="1427900"/>
            <a:ext cx="8191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pic>
        <p:nvPicPr>
          <p:cNvPr id="478" name="Google Shape;478;p42"/>
          <p:cNvPicPr preferRelativeResize="0"/>
          <p:nvPr/>
        </p:nvPicPr>
        <p:blipFill>
          <a:blip r:embed="rId3">
            <a:alphaModFix/>
          </a:blip>
          <a:stretch>
            <a:fillRect/>
          </a:stretch>
        </p:blipFill>
        <p:spPr>
          <a:xfrm>
            <a:off x="75000" y="1837675"/>
            <a:ext cx="4354055" cy="2378801"/>
          </a:xfrm>
          <a:prstGeom prst="rect">
            <a:avLst/>
          </a:prstGeom>
          <a:noFill/>
          <a:ln>
            <a:noFill/>
          </a:ln>
        </p:spPr>
      </p:pic>
      <p:sp>
        <p:nvSpPr>
          <p:cNvPr id="479" name="Google Shape;479;p4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ja" sz="1800" b="1"/>
              <a:t>人間でも難しそうなケース</a:t>
            </a:r>
            <a:endParaRPr sz="1800" b="1"/>
          </a:p>
        </p:txBody>
      </p:sp>
      <p:sp>
        <p:nvSpPr>
          <p:cNvPr id="480" name="Google Shape;480;p4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ja" sz="1800" b="1"/>
              <a:t>2. neutralと答えているケース</a:t>
            </a:r>
            <a:endParaRPr sz="1800" b="1"/>
          </a:p>
        </p:txBody>
      </p:sp>
      <p:pic>
        <p:nvPicPr>
          <p:cNvPr id="481" name="Google Shape;481;p42"/>
          <p:cNvPicPr preferRelativeResize="0"/>
          <p:nvPr/>
        </p:nvPicPr>
        <p:blipFill>
          <a:blip r:embed="rId4">
            <a:alphaModFix/>
          </a:blip>
          <a:stretch>
            <a:fillRect/>
          </a:stretch>
        </p:blipFill>
        <p:spPr>
          <a:xfrm>
            <a:off x="4768550" y="1813113"/>
            <a:ext cx="4292851" cy="2427925"/>
          </a:xfrm>
          <a:prstGeom prst="rect">
            <a:avLst/>
          </a:prstGeom>
          <a:noFill/>
          <a:ln>
            <a:noFill/>
          </a:ln>
        </p:spPr>
      </p:pic>
      <p:sp>
        <p:nvSpPr>
          <p:cNvPr id="482" name="Google Shape;482;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テストの結果について</a:t>
            </a:r>
            <a:endParaRPr/>
          </a:p>
        </p:txBody>
      </p:sp>
      <p:sp>
        <p:nvSpPr>
          <p:cNvPr id="488" name="Google Shape;488;p43"/>
          <p:cNvSpPr txBox="1"/>
          <p:nvPr/>
        </p:nvSpPr>
        <p:spPr>
          <a:xfrm>
            <a:off x="459075" y="1313400"/>
            <a:ext cx="57978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grpSp>
        <p:nvGrpSpPr>
          <p:cNvPr id="489" name="Google Shape;489;p43"/>
          <p:cNvGrpSpPr/>
          <p:nvPr/>
        </p:nvGrpSpPr>
        <p:grpSpPr>
          <a:xfrm>
            <a:off x="136962" y="371049"/>
            <a:ext cx="1209410" cy="720641"/>
            <a:chOff x="7009649" y="1541981"/>
            <a:chExt cx="524940" cy="320655"/>
          </a:xfrm>
        </p:grpSpPr>
        <p:sp>
          <p:nvSpPr>
            <p:cNvPr id="490" name="Google Shape;490;p4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 name="Google Shape;498;p43"/>
          <p:cNvSpPr txBox="1"/>
          <p:nvPr/>
        </p:nvSpPr>
        <p:spPr>
          <a:xfrm>
            <a:off x="4676975" y="3137425"/>
            <a:ext cx="1209300" cy="96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499" name="Google Shape;499;p43"/>
          <p:cNvSpPr txBox="1"/>
          <p:nvPr/>
        </p:nvSpPr>
        <p:spPr>
          <a:xfrm>
            <a:off x="476250" y="1351700"/>
            <a:ext cx="81915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・自分の写真でも試してみた</a:t>
            </a: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 結果は neutral だった</a:t>
            </a: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pic>
        <p:nvPicPr>
          <p:cNvPr id="500" name="Google Shape;500;p43"/>
          <p:cNvPicPr preferRelativeResize="0"/>
          <p:nvPr/>
        </p:nvPicPr>
        <p:blipFill>
          <a:blip r:embed="rId3">
            <a:alphaModFix/>
          </a:blip>
          <a:stretch>
            <a:fillRect/>
          </a:stretch>
        </p:blipFill>
        <p:spPr>
          <a:xfrm>
            <a:off x="4619400" y="2793875"/>
            <a:ext cx="3905517" cy="2124699"/>
          </a:xfrm>
          <a:prstGeom prst="rect">
            <a:avLst/>
          </a:prstGeom>
          <a:noFill/>
          <a:ln>
            <a:noFill/>
          </a:ln>
        </p:spPr>
      </p:pic>
      <p:pic>
        <p:nvPicPr>
          <p:cNvPr id="501" name="Google Shape;501;p43"/>
          <p:cNvPicPr preferRelativeResize="0"/>
          <p:nvPr/>
        </p:nvPicPr>
        <p:blipFill>
          <a:blip r:embed="rId4">
            <a:alphaModFix/>
          </a:blip>
          <a:stretch>
            <a:fillRect/>
          </a:stretch>
        </p:blipFill>
        <p:spPr>
          <a:xfrm>
            <a:off x="699825" y="2666825"/>
            <a:ext cx="3163160" cy="2378799"/>
          </a:xfrm>
          <a:prstGeom prst="rect">
            <a:avLst/>
          </a:prstGeom>
          <a:noFill/>
          <a:ln>
            <a:noFill/>
          </a:ln>
        </p:spPr>
      </p:pic>
      <p:sp>
        <p:nvSpPr>
          <p:cNvPr id="502" name="Google Shape;502;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発表の内容　　　</a:t>
            </a:r>
            <a:endParaRPr/>
          </a:p>
        </p:txBody>
      </p:sp>
      <p:sp>
        <p:nvSpPr>
          <p:cNvPr id="137" name="Google Shape;137;p26"/>
          <p:cNvSpPr txBox="1"/>
          <p:nvPr/>
        </p:nvSpPr>
        <p:spPr>
          <a:xfrm>
            <a:off x="311700" y="1221000"/>
            <a:ext cx="8160900" cy="357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2000" b="1"/>
              <a:t>【目的】</a:t>
            </a:r>
            <a:endParaRPr sz="2000" b="1"/>
          </a:p>
          <a:p>
            <a:pPr marL="0" lvl="0" indent="0" algn="l" rtl="0">
              <a:spcBef>
                <a:spcPts val="0"/>
              </a:spcBef>
              <a:spcAft>
                <a:spcPts val="0"/>
              </a:spcAft>
              <a:buNone/>
            </a:pPr>
            <a:r>
              <a:rPr lang="ja" sz="2000" b="1"/>
              <a:t>　・</a:t>
            </a:r>
            <a:r>
              <a:rPr lang="ja" sz="2000" b="1">
                <a:solidFill>
                  <a:schemeClr val="dk1"/>
                </a:solidFill>
              </a:rPr>
              <a:t>人間の顔写真から感情を分類する機械学習モデルの構築</a:t>
            </a:r>
            <a:endParaRPr sz="2000" b="1"/>
          </a:p>
          <a:p>
            <a:pPr marL="0" lvl="0" indent="0" algn="l" rtl="0">
              <a:spcBef>
                <a:spcPts val="0"/>
              </a:spcBef>
              <a:spcAft>
                <a:spcPts val="0"/>
              </a:spcAft>
              <a:buNone/>
            </a:pPr>
            <a:endParaRPr sz="2000" b="1"/>
          </a:p>
          <a:p>
            <a:pPr marL="0" lvl="0" indent="0" algn="l" rtl="0">
              <a:spcBef>
                <a:spcPts val="0"/>
              </a:spcBef>
              <a:spcAft>
                <a:spcPts val="0"/>
              </a:spcAft>
              <a:buNone/>
            </a:pPr>
            <a:r>
              <a:rPr lang="ja" sz="2000" b="1"/>
              <a:t>【実験】</a:t>
            </a:r>
            <a:endParaRPr sz="2000" b="1"/>
          </a:p>
          <a:p>
            <a:pPr marL="0" lvl="0" indent="0" algn="l" rtl="0">
              <a:spcBef>
                <a:spcPts val="0"/>
              </a:spcBef>
              <a:spcAft>
                <a:spcPts val="0"/>
              </a:spcAft>
              <a:buNone/>
            </a:pPr>
            <a:r>
              <a:rPr lang="ja" sz="2000" b="1"/>
              <a:t>　・AMTにて画像をラベル付けしてもらうタスクを依頼した。</a:t>
            </a:r>
            <a:endParaRPr sz="2000" b="1"/>
          </a:p>
          <a:p>
            <a:pPr marL="0" lvl="0" indent="0" algn="l" rtl="0">
              <a:spcBef>
                <a:spcPts val="0"/>
              </a:spcBef>
              <a:spcAft>
                <a:spcPts val="0"/>
              </a:spcAft>
              <a:buNone/>
            </a:pPr>
            <a:r>
              <a:rPr lang="ja" sz="2000" b="1"/>
              <a:t>　・その結果を用いて感情を判定する機械学習モデルを構築した。</a:t>
            </a:r>
            <a:endParaRPr sz="2000" b="1"/>
          </a:p>
          <a:p>
            <a:pPr marL="0" lvl="0" indent="0" algn="l" rtl="0">
              <a:spcBef>
                <a:spcPts val="0"/>
              </a:spcBef>
              <a:spcAft>
                <a:spcPts val="0"/>
              </a:spcAft>
              <a:buNone/>
            </a:pPr>
            <a:endParaRPr sz="2000" b="1"/>
          </a:p>
          <a:p>
            <a:pPr marL="0" lvl="0" indent="0" algn="l" rtl="0">
              <a:spcBef>
                <a:spcPts val="0"/>
              </a:spcBef>
              <a:spcAft>
                <a:spcPts val="0"/>
              </a:spcAft>
              <a:buNone/>
            </a:pPr>
            <a:r>
              <a:rPr lang="ja" sz="2000" b="1"/>
              <a:t>【結果】</a:t>
            </a:r>
            <a:endParaRPr sz="2000" b="1"/>
          </a:p>
          <a:p>
            <a:pPr marL="0" lvl="0" indent="0" algn="l" rtl="0">
              <a:spcBef>
                <a:spcPts val="0"/>
              </a:spcBef>
              <a:spcAft>
                <a:spcPts val="0"/>
              </a:spcAft>
              <a:buNone/>
            </a:pPr>
            <a:r>
              <a:rPr lang="ja" sz="2000" b="1"/>
              <a:t>　・テストデータの正解率は約33%にしかならなかった。</a:t>
            </a:r>
            <a:endParaRPr sz="2000" b="1"/>
          </a:p>
          <a:p>
            <a:pPr marL="0" lvl="0" indent="0" algn="l" rtl="0">
              <a:spcBef>
                <a:spcPts val="0"/>
              </a:spcBef>
              <a:spcAft>
                <a:spcPts val="0"/>
              </a:spcAft>
              <a:buNone/>
            </a:pPr>
            <a:r>
              <a:rPr lang="ja" sz="2000" b="1"/>
              <a:t>　・人間でも難しい場合での間違いと、特定の不正解クラスを</a:t>
            </a:r>
            <a:endParaRPr sz="2000" b="1"/>
          </a:p>
          <a:p>
            <a:pPr marL="0" lvl="0" indent="0" algn="l" rtl="0">
              <a:spcBef>
                <a:spcPts val="0"/>
              </a:spcBef>
              <a:spcAft>
                <a:spcPts val="0"/>
              </a:spcAft>
              <a:buNone/>
            </a:pPr>
            <a:r>
              <a:rPr lang="ja" sz="2000" b="1"/>
              <a:t>　　答える場合が目立った。</a:t>
            </a:r>
            <a:endParaRPr sz="2000" b="1"/>
          </a:p>
        </p:txBody>
      </p:sp>
      <p:sp>
        <p:nvSpPr>
          <p:cNvPr id="138" name="Google Shape;138;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テストの結果について　考察</a:t>
            </a:r>
            <a:endParaRPr/>
          </a:p>
        </p:txBody>
      </p:sp>
      <p:sp>
        <p:nvSpPr>
          <p:cNvPr id="508" name="Google Shape;508;p44"/>
          <p:cNvSpPr txBox="1"/>
          <p:nvPr/>
        </p:nvSpPr>
        <p:spPr>
          <a:xfrm>
            <a:off x="459075" y="1313400"/>
            <a:ext cx="57978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a:p>
            <a:pPr marL="0" lvl="0" indent="0" algn="l" rtl="0">
              <a:spcBef>
                <a:spcPts val="0"/>
              </a:spcBef>
              <a:spcAft>
                <a:spcPts val="0"/>
              </a:spcAft>
              <a:buNone/>
            </a:pPr>
            <a:endParaRPr sz="2000" b="1">
              <a:solidFill>
                <a:srgbClr val="16191F"/>
              </a:solidFill>
              <a:highlight>
                <a:srgbClr val="FFFFFF"/>
              </a:highlight>
              <a:latin typeface="Roboto"/>
              <a:ea typeface="Roboto"/>
              <a:cs typeface="Roboto"/>
              <a:sym typeface="Roboto"/>
            </a:endParaRPr>
          </a:p>
        </p:txBody>
      </p:sp>
      <p:grpSp>
        <p:nvGrpSpPr>
          <p:cNvPr id="509" name="Google Shape;509;p44"/>
          <p:cNvGrpSpPr/>
          <p:nvPr/>
        </p:nvGrpSpPr>
        <p:grpSpPr>
          <a:xfrm>
            <a:off x="136962" y="371049"/>
            <a:ext cx="1209410" cy="720641"/>
            <a:chOff x="7009649" y="1541981"/>
            <a:chExt cx="524940" cy="320655"/>
          </a:xfrm>
        </p:grpSpPr>
        <p:sp>
          <p:nvSpPr>
            <p:cNvPr id="510" name="Google Shape;510;p4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 name="Google Shape;518;p44"/>
          <p:cNvSpPr txBox="1"/>
          <p:nvPr/>
        </p:nvSpPr>
        <p:spPr>
          <a:xfrm>
            <a:off x="4676975" y="3137425"/>
            <a:ext cx="1209300" cy="96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519" name="Google Shape;519;p44"/>
          <p:cNvSpPr txBox="1"/>
          <p:nvPr/>
        </p:nvSpPr>
        <p:spPr>
          <a:xfrm>
            <a:off x="476250" y="1713600"/>
            <a:ext cx="81915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2000" b="1">
                <a:solidFill>
                  <a:srgbClr val="16191F"/>
                </a:solidFill>
                <a:highlight>
                  <a:srgbClr val="FFFFFF"/>
                </a:highlight>
                <a:latin typeface="Roboto"/>
                <a:ea typeface="Roboto"/>
                <a:cs typeface="Roboto"/>
                <a:sym typeface="Roboto"/>
              </a:rPr>
              <a:t>・neutral のラベルは不正解のラベルのばらつきが大きかった</a:t>
            </a:r>
            <a:endParaRPr sz="2000" b="1">
              <a:solidFill>
                <a:srgbClr val="16191F"/>
              </a:solidFill>
              <a:highlight>
                <a:srgbClr val="FFFFFF"/>
              </a:highlight>
              <a:latin typeface="Roboto"/>
              <a:ea typeface="Roboto"/>
              <a:cs typeface="Roboto"/>
              <a:sym typeface="Roboto"/>
            </a:endParaRPr>
          </a:p>
        </p:txBody>
      </p:sp>
      <p:sp>
        <p:nvSpPr>
          <p:cNvPr id="520" name="Google Shape;520;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20</a:t>
            </a:fld>
            <a:endParaRPr/>
          </a:p>
        </p:txBody>
      </p:sp>
      <p:pic>
        <p:nvPicPr>
          <p:cNvPr id="521" name="Google Shape;521;p44"/>
          <p:cNvPicPr preferRelativeResize="0"/>
          <p:nvPr/>
        </p:nvPicPr>
        <p:blipFill>
          <a:blip r:embed="rId3">
            <a:alphaModFix/>
          </a:blip>
          <a:stretch>
            <a:fillRect/>
          </a:stretch>
        </p:blipFill>
        <p:spPr>
          <a:xfrm>
            <a:off x="0" y="3092093"/>
            <a:ext cx="9144000" cy="135546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やったこと</a:t>
            </a:r>
            <a:endParaRPr/>
          </a:p>
        </p:txBody>
      </p:sp>
      <p:sp>
        <p:nvSpPr>
          <p:cNvPr id="144" name="Google Shape;144;p27"/>
          <p:cNvSpPr/>
          <p:nvPr/>
        </p:nvSpPr>
        <p:spPr>
          <a:xfrm>
            <a:off x="1128900" y="2067701"/>
            <a:ext cx="1019396" cy="864384"/>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27"/>
          <p:cNvGrpSpPr/>
          <p:nvPr/>
        </p:nvGrpSpPr>
        <p:grpSpPr>
          <a:xfrm>
            <a:off x="4061737" y="2211424"/>
            <a:ext cx="1209410" cy="720641"/>
            <a:chOff x="7009649" y="1541981"/>
            <a:chExt cx="524940" cy="320655"/>
          </a:xfrm>
        </p:grpSpPr>
        <p:sp>
          <p:nvSpPr>
            <p:cNvPr id="146" name="Google Shape;146;p2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27"/>
          <p:cNvSpPr/>
          <p:nvPr/>
        </p:nvSpPr>
        <p:spPr>
          <a:xfrm>
            <a:off x="7184575" y="2147200"/>
            <a:ext cx="964468" cy="928600"/>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7"/>
          <p:cNvSpPr txBox="1"/>
          <p:nvPr/>
        </p:nvSpPr>
        <p:spPr>
          <a:xfrm>
            <a:off x="995650" y="3405550"/>
            <a:ext cx="15873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 sz="1800" b="1"/>
              <a:t>Workerに</a:t>
            </a:r>
            <a:endParaRPr sz="1800" b="1"/>
          </a:p>
          <a:p>
            <a:pPr marL="0" lvl="0" indent="0" algn="ctr" rtl="0">
              <a:spcBef>
                <a:spcPts val="0"/>
              </a:spcBef>
              <a:spcAft>
                <a:spcPts val="0"/>
              </a:spcAft>
              <a:buNone/>
            </a:pPr>
            <a:r>
              <a:rPr lang="ja" sz="1800" b="1"/>
              <a:t>タスクを依頼</a:t>
            </a:r>
            <a:endParaRPr sz="1800" b="1"/>
          </a:p>
        </p:txBody>
      </p:sp>
      <p:sp>
        <p:nvSpPr>
          <p:cNvPr id="156" name="Google Shape;156;p27"/>
          <p:cNvSpPr txBox="1"/>
          <p:nvPr/>
        </p:nvSpPr>
        <p:spPr>
          <a:xfrm>
            <a:off x="3667438" y="3467525"/>
            <a:ext cx="19980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 sz="1800" b="1"/>
              <a:t>学習モデルを</a:t>
            </a:r>
            <a:endParaRPr sz="1800" b="1"/>
          </a:p>
          <a:p>
            <a:pPr marL="0" lvl="0" indent="0" algn="ctr" rtl="0">
              <a:spcBef>
                <a:spcPts val="0"/>
              </a:spcBef>
              <a:spcAft>
                <a:spcPts val="0"/>
              </a:spcAft>
              <a:buNone/>
            </a:pPr>
            <a:r>
              <a:rPr lang="ja" sz="1800" b="1"/>
              <a:t>作成</a:t>
            </a:r>
            <a:endParaRPr sz="1800" b="1"/>
          </a:p>
        </p:txBody>
      </p:sp>
      <p:sp>
        <p:nvSpPr>
          <p:cNvPr id="157" name="Google Shape;157;p27"/>
          <p:cNvSpPr txBox="1"/>
          <p:nvPr/>
        </p:nvSpPr>
        <p:spPr>
          <a:xfrm>
            <a:off x="6873163" y="3467525"/>
            <a:ext cx="15873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 sz="1800" b="1"/>
              <a:t>テスト</a:t>
            </a:r>
            <a:endParaRPr sz="1800" b="1"/>
          </a:p>
        </p:txBody>
      </p:sp>
      <p:sp>
        <p:nvSpPr>
          <p:cNvPr id="158" name="Google Shape;158;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Workerにタスクを依頼</a:t>
            </a:r>
            <a:endParaRPr/>
          </a:p>
        </p:txBody>
      </p:sp>
      <p:sp>
        <p:nvSpPr>
          <p:cNvPr id="164" name="Google Shape;164;p28"/>
          <p:cNvSpPr/>
          <p:nvPr/>
        </p:nvSpPr>
        <p:spPr>
          <a:xfrm>
            <a:off x="199350" y="299189"/>
            <a:ext cx="1019396" cy="864384"/>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txBox="1"/>
          <p:nvPr/>
        </p:nvSpPr>
        <p:spPr>
          <a:xfrm>
            <a:off x="753975" y="1952050"/>
            <a:ext cx="7756500" cy="8004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Char char="●"/>
            </a:pPr>
            <a:r>
              <a:rPr lang="ja" sz="2000" b="1"/>
              <a:t>顔画像のオープンデータを用いて人間の表情がどんな感情かをタグ付けしてもらうタスクを依頼</a:t>
            </a:r>
            <a:endParaRPr sz="2000" b="1"/>
          </a:p>
        </p:txBody>
      </p:sp>
      <p:sp>
        <p:nvSpPr>
          <p:cNvPr id="166" name="Google Shape;166;p28"/>
          <p:cNvSpPr/>
          <p:nvPr/>
        </p:nvSpPr>
        <p:spPr>
          <a:xfrm>
            <a:off x="1239400" y="3150125"/>
            <a:ext cx="5969700" cy="1735200"/>
          </a:xfrm>
          <a:prstGeom prst="roundRect">
            <a:avLst>
              <a:gd name="adj" fmla="val 16667"/>
            </a:avLst>
          </a:prstGeom>
          <a:solidFill>
            <a:srgbClr val="D9D9D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7" name="Google Shape;167;p28"/>
          <p:cNvPicPr preferRelativeResize="0"/>
          <p:nvPr/>
        </p:nvPicPr>
        <p:blipFill>
          <a:blip r:embed="rId3">
            <a:alphaModFix/>
          </a:blip>
          <a:stretch>
            <a:fillRect/>
          </a:stretch>
        </p:blipFill>
        <p:spPr>
          <a:xfrm>
            <a:off x="1567399" y="3600267"/>
            <a:ext cx="1186150" cy="1186125"/>
          </a:xfrm>
          <a:prstGeom prst="rect">
            <a:avLst/>
          </a:prstGeom>
          <a:noFill/>
          <a:ln>
            <a:noFill/>
          </a:ln>
        </p:spPr>
      </p:pic>
      <p:sp>
        <p:nvSpPr>
          <p:cNvPr id="168" name="Google Shape;168;p28"/>
          <p:cNvSpPr txBox="1"/>
          <p:nvPr/>
        </p:nvSpPr>
        <p:spPr>
          <a:xfrm>
            <a:off x="1657725" y="3150125"/>
            <a:ext cx="408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b="1"/>
              <a:t>What expression is this guy?</a:t>
            </a:r>
            <a:endParaRPr b="1"/>
          </a:p>
        </p:txBody>
      </p:sp>
      <p:sp>
        <p:nvSpPr>
          <p:cNvPr id="169" name="Google Shape;169;p28"/>
          <p:cNvSpPr/>
          <p:nvPr/>
        </p:nvSpPr>
        <p:spPr>
          <a:xfrm>
            <a:off x="3287700" y="3571425"/>
            <a:ext cx="154800" cy="198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3287700" y="3948000"/>
            <a:ext cx="154800" cy="198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3287700" y="4268200"/>
            <a:ext cx="154800" cy="198000"/>
          </a:xfrm>
          <a:prstGeom prst="ellipse">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3287688" y="4588400"/>
            <a:ext cx="154800" cy="198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txBox="1"/>
          <p:nvPr/>
        </p:nvSpPr>
        <p:spPr>
          <a:xfrm>
            <a:off x="3501300" y="3470325"/>
            <a:ext cx="133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t>happy</a:t>
            </a:r>
            <a:endParaRPr/>
          </a:p>
        </p:txBody>
      </p:sp>
      <p:sp>
        <p:nvSpPr>
          <p:cNvPr id="174" name="Google Shape;174;p28"/>
          <p:cNvSpPr txBox="1"/>
          <p:nvPr/>
        </p:nvSpPr>
        <p:spPr>
          <a:xfrm>
            <a:off x="3501300" y="3817625"/>
            <a:ext cx="133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t>fear</a:t>
            </a:r>
            <a:endParaRPr/>
          </a:p>
        </p:txBody>
      </p:sp>
      <p:sp>
        <p:nvSpPr>
          <p:cNvPr id="175" name="Google Shape;175;p28"/>
          <p:cNvSpPr txBox="1"/>
          <p:nvPr/>
        </p:nvSpPr>
        <p:spPr>
          <a:xfrm>
            <a:off x="3501300" y="4167100"/>
            <a:ext cx="133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t>angry</a:t>
            </a:r>
            <a:endParaRPr/>
          </a:p>
        </p:txBody>
      </p:sp>
      <p:sp>
        <p:nvSpPr>
          <p:cNvPr id="176" name="Google Shape;176;p28"/>
          <p:cNvSpPr txBox="1"/>
          <p:nvPr/>
        </p:nvSpPr>
        <p:spPr>
          <a:xfrm>
            <a:off x="3501300" y="4485125"/>
            <a:ext cx="133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a:t>sad</a:t>
            </a:r>
            <a:endParaRPr/>
          </a:p>
        </p:txBody>
      </p:sp>
      <p:sp>
        <p:nvSpPr>
          <p:cNvPr id="177" name="Google Shape;177;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学習モデルを作成</a:t>
            </a:r>
            <a:endParaRPr/>
          </a:p>
        </p:txBody>
      </p:sp>
      <p:grpSp>
        <p:nvGrpSpPr>
          <p:cNvPr id="183" name="Google Shape;183;p29"/>
          <p:cNvGrpSpPr/>
          <p:nvPr/>
        </p:nvGrpSpPr>
        <p:grpSpPr>
          <a:xfrm>
            <a:off x="136962" y="371049"/>
            <a:ext cx="1209410" cy="720641"/>
            <a:chOff x="7009649" y="1541981"/>
            <a:chExt cx="524940" cy="320655"/>
          </a:xfrm>
        </p:grpSpPr>
        <p:sp>
          <p:nvSpPr>
            <p:cNvPr id="184" name="Google Shape;184;p2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29"/>
          <p:cNvSpPr/>
          <p:nvPr/>
        </p:nvSpPr>
        <p:spPr>
          <a:xfrm>
            <a:off x="259425" y="2729000"/>
            <a:ext cx="964468" cy="928600"/>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txBox="1">
            <a:spLocks noGrp="1"/>
          </p:cNvSpPr>
          <p:nvPr>
            <p:ph type="title"/>
          </p:nvPr>
        </p:nvSpPr>
        <p:spPr>
          <a:xfrm>
            <a:off x="136950" y="30229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テスト</a:t>
            </a:r>
            <a:endParaRPr/>
          </a:p>
        </p:txBody>
      </p:sp>
      <p:sp>
        <p:nvSpPr>
          <p:cNvPr id="194" name="Google Shape;194;p29"/>
          <p:cNvSpPr txBox="1"/>
          <p:nvPr/>
        </p:nvSpPr>
        <p:spPr>
          <a:xfrm>
            <a:off x="693750" y="1510150"/>
            <a:ext cx="7756500" cy="4926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Char char="●"/>
            </a:pPr>
            <a:r>
              <a:rPr lang="ja" sz="2000" b="1"/>
              <a:t>VGG16をFine-tuning </a:t>
            </a:r>
            <a:endParaRPr sz="2000" b="1"/>
          </a:p>
        </p:txBody>
      </p:sp>
      <p:sp>
        <p:nvSpPr>
          <p:cNvPr id="195" name="Google Shape;195;p29"/>
          <p:cNvSpPr txBox="1"/>
          <p:nvPr/>
        </p:nvSpPr>
        <p:spPr>
          <a:xfrm>
            <a:off x="693750" y="4079375"/>
            <a:ext cx="7756500" cy="492600"/>
          </a:xfrm>
          <a:prstGeom prst="rect">
            <a:avLst/>
          </a:prstGeom>
          <a:noFill/>
          <a:ln>
            <a:noFill/>
          </a:ln>
        </p:spPr>
        <p:txBody>
          <a:bodyPr spcFirstLastPara="1" wrap="square" lIns="91425" tIns="91425" rIns="91425" bIns="91425" anchor="t" anchorCtr="0">
            <a:spAutoFit/>
          </a:bodyPr>
          <a:lstStyle/>
          <a:p>
            <a:pPr marL="457200" lvl="0" indent="-355600" algn="l" rtl="0">
              <a:spcBef>
                <a:spcPts val="0"/>
              </a:spcBef>
              <a:spcAft>
                <a:spcPts val="0"/>
              </a:spcAft>
              <a:buSzPts val="2000"/>
              <a:buChar char="●"/>
            </a:pPr>
            <a:r>
              <a:rPr lang="ja" sz="2000" b="1"/>
              <a:t>未知の顔画像から予測させる</a:t>
            </a:r>
            <a:endParaRPr sz="2000" b="1"/>
          </a:p>
        </p:txBody>
      </p:sp>
      <p:sp>
        <p:nvSpPr>
          <p:cNvPr id="196" name="Google Shape;196;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使用したデータセットについて</a:t>
            </a:r>
            <a:endParaRPr/>
          </a:p>
        </p:txBody>
      </p:sp>
      <p:sp>
        <p:nvSpPr>
          <p:cNvPr id="202" name="Google Shape;202;p30"/>
          <p:cNvSpPr txBox="1"/>
          <p:nvPr/>
        </p:nvSpPr>
        <p:spPr>
          <a:xfrm>
            <a:off x="743625" y="1313400"/>
            <a:ext cx="77565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2000" b="1"/>
              <a:t>・kaggleで提供されている MMA FACIAL EXPRESSION を使用</a:t>
            </a:r>
            <a:endParaRPr sz="2000" b="1"/>
          </a:p>
          <a:p>
            <a:pPr marL="0" lvl="0" indent="0" algn="l" rtl="0">
              <a:spcBef>
                <a:spcPts val="0"/>
              </a:spcBef>
              <a:spcAft>
                <a:spcPts val="0"/>
              </a:spcAft>
              <a:buNone/>
            </a:pPr>
            <a:endParaRPr sz="2000" b="1"/>
          </a:p>
          <a:p>
            <a:pPr marL="0" lvl="0" indent="0" algn="l" rtl="0">
              <a:spcBef>
                <a:spcPts val="0"/>
              </a:spcBef>
              <a:spcAft>
                <a:spcPts val="0"/>
              </a:spcAft>
              <a:buNone/>
            </a:pPr>
            <a:r>
              <a:rPr lang="ja" sz="2000" b="1"/>
              <a:t>　学習用データをクラウドソーシングでラベル付け</a:t>
            </a:r>
            <a:endParaRPr sz="2000" b="1"/>
          </a:p>
          <a:p>
            <a:pPr marL="0" lvl="0" indent="0" algn="l" rtl="0">
              <a:spcBef>
                <a:spcPts val="0"/>
              </a:spcBef>
              <a:spcAft>
                <a:spcPts val="0"/>
              </a:spcAft>
              <a:buNone/>
            </a:pPr>
            <a:r>
              <a:rPr lang="ja" sz="2000" b="1"/>
              <a:t>　検証用とテスト用のデータはオリジナルのものを使用</a:t>
            </a:r>
            <a:endParaRPr sz="2000" b="1"/>
          </a:p>
          <a:p>
            <a:pPr marL="0" lvl="0" indent="0" algn="l" rtl="0">
              <a:spcBef>
                <a:spcPts val="0"/>
              </a:spcBef>
              <a:spcAft>
                <a:spcPts val="0"/>
              </a:spcAft>
              <a:buNone/>
            </a:pPr>
            <a:r>
              <a:rPr lang="ja" sz="2000" b="1"/>
              <a:t>　</a:t>
            </a:r>
            <a:endParaRPr sz="2000" b="1"/>
          </a:p>
          <a:p>
            <a:pPr marL="0" lvl="0" indent="0" algn="l" rtl="0">
              <a:spcBef>
                <a:spcPts val="0"/>
              </a:spcBef>
              <a:spcAft>
                <a:spcPts val="0"/>
              </a:spcAft>
              <a:buNone/>
            </a:pPr>
            <a:r>
              <a:rPr lang="ja" sz="2000" b="1"/>
              <a:t>・用いるラベルは以下の7種類</a:t>
            </a:r>
            <a:endParaRPr sz="2000" b="1"/>
          </a:p>
        </p:txBody>
      </p:sp>
      <p:pic>
        <p:nvPicPr>
          <p:cNvPr id="203" name="Google Shape;203;p30"/>
          <p:cNvPicPr preferRelativeResize="0"/>
          <p:nvPr/>
        </p:nvPicPr>
        <p:blipFill>
          <a:blip r:embed="rId3">
            <a:alphaModFix/>
          </a:blip>
          <a:stretch>
            <a:fillRect/>
          </a:stretch>
        </p:blipFill>
        <p:spPr>
          <a:xfrm>
            <a:off x="202275" y="3427200"/>
            <a:ext cx="8839201" cy="1413375"/>
          </a:xfrm>
          <a:prstGeom prst="rect">
            <a:avLst/>
          </a:prstGeom>
          <a:noFill/>
          <a:ln>
            <a:noFill/>
          </a:ln>
        </p:spPr>
      </p:pic>
      <p:grpSp>
        <p:nvGrpSpPr>
          <p:cNvPr id="204" name="Google Shape;204;p30"/>
          <p:cNvGrpSpPr/>
          <p:nvPr/>
        </p:nvGrpSpPr>
        <p:grpSpPr>
          <a:xfrm>
            <a:off x="199215" y="206608"/>
            <a:ext cx="905735" cy="857314"/>
            <a:chOff x="3967213" y="1975477"/>
            <a:chExt cx="368185" cy="331816"/>
          </a:xfrm>
        </p:grpSpPr>
        <p:sp>
          <p:nvSpPr>
            <p:cNvPr id="205" name="Google Shape;205;p3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 name="Google Shape;208;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クラウドソーシングの詳細</a:t>
            </a:r>
            <a:endParaRPr/>
          </a:p>
        </p:txBody>
      </p:sp>
      <p:grpSp>
        <p:nvGrpSpPr>
          <p:cNvPr id="214" name="Google Shape;214;p31"/>
          <p:cNvGrpSpPr/>
          <p:nvPr/>
        </p:nvGrpSpPr>
        <p:grpSpPr>
          <a:xfrm>
            <a:off x="199284" y="273241"/>
            <a:ext cx="1019385" cy="864366"/>
            <a:chOff x="1396957" y="4287365"/>
            <a:chExt cx="301861" cy="332871"/>
          </a:xfrm>
        </p:grpSpPr>
        <p:sp>
          <p:nvSpPr>
            <p:cNvPr id="215" name="Google Shape;215;p3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 name="Google Shape;230;p31"/>
          <p:cNvSpPr txBox="1"/>
          <p:nvPr/>
        </p:nvSpPr>
        <p:spPr>
          <a:xfrm>
            <a:off x="743625" y="1313400"/>
            <a:ext cx="7756500" cy="172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 sz="2000" b="1"/>
              <a:t>・AMTにて実験</a:t>
            </a:r>
            <a:endParaRPr sz="2000" b="1"/>
          </a:p>
          <a:p>
            <a:pPr marL="0" lvl="0" indent="0" algn="l" rtl="0">
              <a:spcBef>
                <a:spcPts val="0"/>
              </a:spcBef>
              <a:spcAft>
                <a:spcPts val="0"/>
              </a:spcAft>
              <a:buNone/>
            </a:pPr>
            <a:r>
              <a:rPr lang="ja" sz="2000" b="1"/>
              <a:t>　</a:t>
            </a:r>
            <a:endParaRPr sz="2000" b="1"/>
          </a:p>
          <a:p>
            <a:pPr marL="0" lvl="0" indent="0" algn="l" rtl="0">
              <a:spcBef>
                <a:spcPts val="0"/>
              </a:spcBef>
              <a:spcAft>
                <a:spcPts val="0"/>
              </a:spcAft>
              <a:buNone/>
            </a:pPr>
            <a:r>
              <a:rPr lang="ja" sz="2000" b="1"/>
              <a:t>・画像1枚につき $0.01</a:t>
            </a:r>
            <a:endParaRPr sz="2000" b="1"/>
          </a:p>
          <a:p>
            <a:pPr marL="0" lvl="0" indent="0" algn="l" rtl="0">
              <a:spcBef>
                <a:spcPts val="0"/>
              </a:spcBef>
              <a:spcAft>
                <a:spcPts val="0"/>
              </a:spcAft>
              <a:buNone/>
            </a:pPr>
            <a:endParaRPr sz="2000" b="1"/>
          </a:p>
          <a:p>
            <a:pPr marL="0" lvl="0" indent="0" algn="l" rtl="0">
              <a:spcBef>
                <a:spcPts val="0"/>
              </a:spcBef>
              <a:spcAft>
                <a:spcPts val="0"/>
              </a:spcAft>
              <a:buNone/>
            </a:pPr>
            <a:r>
              <a:rPr lang="ja" sz="2000" b="1"/>
              <a:t>・1画像あたり3人の Worker が解答</a:t>
            </a:r>
            <a:endParaRPr sz="2000" b="1"/>
          </a:p>
        </p:txBody>
      </p:sp>
      <p:sp>
        <p:nvSpPr>
          <p:cNvPr id="231" name="Google Shape;231;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タスクの最終設計　UI 1回目</a:t>
            </a:r>
            <a:endParaRPr/>
          </a:p>
        </p:txBody>
      </p:sp>
      <p:grpSp>
        <p:nvGrpSpPr>
          <p:cNvPr id="237" name="Google Shape;237;p32"/>
          <p:cNvGrpSpPr/>
          <p:nvPr/>
        </p:nvGrpSpPr>
        <p:grpSpPr>
          <a:xfrm>
            <a:off x="199284" y="273241"/>
            <a:ext cx="1019385" cy="864366"/>
            <a:chOff x="1396957" y="4287365"/>
            <a:chExt cx="301861" cy="332871"/>
          </a:xfrm>
        </p:grpSpPr>
        <p:sp>
          <p:nvSpPr>
            <p:cNvPr id="238" name="Google Shape;238;p3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3" name="Google Shape;253;p32"/>
          <p:cNvPicPr preferRelativeResize="0"/>
          <p:nvPr/>
        </p:nvPicPr>
        <p:blipFill>
          <a:blip r:embed="rId3">
            <a:alphaModFix/>
          </a:blip>
          <a:stretch>
            <a:fillRect/>
          </a:stretch>
        </p:blipFill>
        <p:spPr>
          <a:xfrm>
            <a:off x="556838" y="1137600"/>
            <a:ext cx="8030313" cy="3820976"/>
          </a:xfrm>
          <a:prstGeom prst="rect">
            <a:avLst/>
          </a:prstGeom>
          <a:noFill/>
          <a:ln>
            <a:noFill/>
          </a:ln>
        </p:spPr>
      </p:pic>
      <p:sp>
        <p:nvSpPr>
          <p:cNvPr id="254" name="Google Shape;254;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ja"/>
              <a:t>　　　タスクの最終設計　UI 2回目</a:t>
            </a:r>
            <a:endParaRPr/>
          </a:p>
        </p:txBody>
      </p:sp>
      <p:grpSp>
        <p:nvGrpSpPr>
          <p:cNvPr id="260" name="Google Shape;260;p33"/>
          <p:cNvGrpSpPr/>
          <p:nvPr/>
        </p:nvGrpSpPr>
        <p:grpSpPr>
          <a:xfrm>
            <a:off x="199284" y="273241"/>
            <a:ext cx="1019385" cy="864366"/>
            <a:chOff x="1396957" y="4287365"/>
            <a:chExt cx="301861" cy="332871"/>
          </a:xfrm>
        </p:grpSpPr>
        <p:sp>
          <p:nvSpPr>
            <p:cNvPr id="261" name="Google Shape;261;p3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6" name="Google Shape;276;p33"/>
          <p:cNvPicPr preferRelativeResize="0"/>
          <p:nvPr/>
        </p:nvPicPr>
        <p:blipFill>
          <a:blip r:embed="rId3">
            <a:alphaModFix/>
          </a:blip>
          <a:stretch>
            <a:fillRect/>
          </a:stretch>
        </p:blipFill>
        <p:spPr>
          <a:xfrm>
            <a:off x="1218664" y="1251175"/>
            <a:ext cx="7082776" cy="4747075"/>
          </a:xfrm>
          <a:prstGeom prst="rect">
            <a:avLst/>
          </a:prstGeom>
          <a:noFill/>
          <a:ln>
            <a:noFill/>
          </a:ln>
        </p:spPr>
      </p:pic>
      <p:sp>
        <p:nvSpPr>
          <p:cNvPr id="277" name="Google Shape;277;p33"/>
          <p:cNvSpPr/>
          <p:nvPr/>
        </p:nvSpPr>
        <p:spPr>
          <a:xfrm>
            <a:off x="5636600" y="590275"/>
            <a:ext cx="2716500" cy="660900"/>
          </a:xfrm>
          <a:prstGeom prst="wedgeRectCallout">
            <a:avLst>
              <a:gd name="adj1" fmla="val -38593"/>
              <a:gd name="adj2" fmla="val 74784"/>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ja" sz="1600" b="1">
                <a:solidFill>
                  <a:schemeClr val="dk1"/>
                </a:solidFill>
              </a:rPr>
              <a:t>正解ラベルをヒントとして表示</a:t>
            </a:r>
            <a:endParaRPr sz="1600" b="1">
              <a:solidFill>
                <a:schemeClr val="dk1"/>
              </a:solidFill>
            </a:endParaRPr>
          </a:p>
        </p:txBody>
      </p:sp>
      <p:sp>
        <p:nvSpPr>
          <p:cNvPr id="278" name="Google Shape;278;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US" altLang="ja"/>
              <a:t>9</a:t>
            </a:f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 Emoji Scale Feelings Infographics by Slidesgo">
  <a:themeElements>
    <a:clrScheme name="Simple Light">
      <a:dk1>
        <a:srgbClr val="000000"/>
      </a:dk1>
      <a:lt1>
        <a:srgbClr val="FFFFFF"/>
      </a:lt1>
      <a:dk2>
        <a:srgbClr val="595959"/>
      </a:dk2>
      <a:lt2>
        <a:srgbClr val="EEEEEE"/>
      </a:lt2>
      <a:accent1>
        <a:srgbClr val="ED6061"/>
      </a:accent1>
      <a:accent2>
        <a:srgbClr val="F28E29"/>
      </a:accent2>
      <a:accent3>
        <a:srgbClr val="FDD835"/>
      </a:accent3>
      <a:accent4>
        <a:srgbClr val="5DD798"/>
      </a:accent4>
      <a:accent5>
        <a:srgbClr val="7DECE5"/>
      </a:accent5>
      <a:accent6>
        <a:srgbClr val="231F20"/>
      </a:accent6>
      <a:hlink>
        <a:srgbClr val="231F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641</Words>
  <Application>Microsoft Macintosh PowerPoint</Application>
  <PresentationFormat>画面に合わせる (16:9)</PresentationFormat>
  <Paragraphs>104</Paragraphs>
  <Slides>20</Slides>
  <Notes>20</Notes>
  <HiddenSlides>0</HiddenSlides>
  <MMClips>0</MMClips>
  <ScaleCrop>false</ScaleCrop>
  <HeadingPairs>
    <vt:vector size="6" baseType="variant">
      <vt:variant>
        <vt:lpstr>使用されているフォント</vt:lpstr>
      </vt:variant>
      <vt:variant>
        <vt:i4>3</vt:i4>
      </vt:variant>
      <vt:variant>
        <vt:lpstr>テーマ</vt:lpstr>
      </vt:variant>
      <vt:variant>
        <vt:i4>2</vt:i4>
      </vt:variant>
      <vt:variant>
        <vt:lpstr>スライド タイトル</vt:lpstr>
      </vt:variant>
      <vt:variant>
        <vt:i4>20</vt:i4>
      </vt:variant>
    </vt:vector>
  </HeadingPairs>
  <TitlesOfParts>
    <vt:vector size="25" baseType="lpstr">
      <vt:lpstr>Arial</vt:lpstr>
      <vt:lpstr>Fira Sans Extra Condensed</vt:lpstr>
      <vt:lpstr>Roboto</vt:lpstr>
      <vt:lpstr>Simple Light</vt:lpstr>
      <vt:lpstr> Emoji Scale Feelings Infographics by Slidesgo</vt:lpstr>
      <vt:lpstr> クラウドソーシングを用いた感情分析</vt:lpstr>
      <vt:lpstr>発表の内容　　　</vt:lpstr>
      <vt:lpstr>やったこと</vt:lpstr>
      <vt:lpstr>　　　Workerにタスクを依頼</vt:lpstr>
      <vt:lpstr>　　　学習モデルを作成</vt:lpstr>
      <vt:lpstr>　　　使用したデータセットについて</vt:lpstr>
      <vt:lpstr>　　　クラウドソーシングの詳細</vt:lpstr>
      <vt:lpstr>　　　タスクの最終設計　UI 1回目</vt:lpstr>
      <vt:lpstr>　　　タスクの最終設計　UI 2回目</vt:lpstr>
      <vt:lpstr>　　　タスクの最終設計　Instraction　2回目</vt:lpstr>
      <vt:lpstr>　　　AMTの結果について　ワーカーの特徴</vt:lpstr>
      <vt:lpstr>　　　AMTの結果について　オリジナルの混同行列</vt:lpstr>
      <vt:lpstr>　　　クリーニング手法について　</vt:lpstr>
      <vt:lpstr>　　　機械学習の手法について</vt:lpstr>
      <vt:lpstr>　　　機械学習の結果について</vt:lpstr>
      <vt:lpstr>　　　機械学習の結果について</vt:lpstr>
      <vt:lpstr>　　　テストの結果について</vt:lpstr>
      <vt:lpstr>　　　テストの結果について　うまくいかなかった例</vt:lpstr>
      <vt:lpstr>　　　テストの結果について</vt:lpstr>
      <vt:lpstr>　　　テストの結果について　考察</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クラウドソーシングを用いた感情分析</dc:title>
  <cp:lastModifiedBy>渡邉　真悟</cp:lastModifiedBy>
  <cp:revision>1</cp:revision>
  <dcterms:modified xsi:type="dcterms:W3CDTF">2021-03-23T06:38:51Z</dcterms:modified>
</cp:coreProperties>
</file>